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256" r:id="rId5"/>
    <p:sldId id="274" r:id="rId6"/>
    <p:sldId id="260" r:id="rId7"/>
    <p:sldId id="265" r:id="rId8"/>
    <p:sldId id="268" r:id="rId9"/>
    <p:sldId id="275" r:id="rId10"/>
    <p:sldId id="270" r:id="rId11"/>
    <p:sldId id="264" r:id="rId12"/>
    <p:sldId id="272" r:id="rId13"/>
  </p:sldIdLst>
  <p:sldSz cx="9144000" cy="6858000" type="screen4x3"/>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9" autoAdjust="0"/>
    <p:restoredTop sz="95670" autoAdjust="0"/>
  </p:normalViewPr>
  <p:slideViewPr>
    <p:cSldViewPr showGuides="1">
      <p:cViewPr varScale="1">
        <p:scale>
          <a:sx n="109" d="100"/>
          <a:sy n="109" d="100"/>
        </p:scale>
        <p:origin x="159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1A3B696A-20C3-4BCA-8C27-2B79EE1ADD17}" type="datetimeFigureOut">
              <a:rPr lang="en-GB" smtClean="0"/>
              <a:t>23/10/2025</a:t>
            </a:fld>
            <a:endParaRPr lang="en-GB"/>
          </a:p>
        </p:txBody>
      </p:sp>
      <p:sp>
        <p:nvSpPr>
          <p:cNvPr id="4" name="Slide Image Placeholder 3"/>
          <p:cNvSpPr>
            <a:spLocks noGrp="1" noRot="1" noChangeAspect="1"/>
          </p:cNvSpPr>
          <p:nvPr>
            <p:ph type="sldImg" idx="2"/>
          </p:nvPr>
        </p:nvSpPr>
        <p:spPr>
          <a:xfrm>
            <a:off x="1177925" y="1233488"/>
            <a:ext cx="4441825" cy="33321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444A7AD6-F9D4-4E42-82EE-CD538E82E45B}" type="slidenum">
              <a:rPr lang="en-GB" smtClean="0"/>
              <a:t>‹#›</a:t>
            </a:fld>
            <a:endParaRPr lang="en-GB"/>
          </a:p>
        </p:txBody>
      </p:sp>
    </p:spTree>
    <p:extLst>
      <p:ext uri="{BB962C8B-B14F-4D97-AF65-F5344CB8AC3E}">
        <p14:creationId xmlns:p14="http://schemas.microsoft.com/office/powerpoint/2010/main" val="260858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44A7AD6-F9D4-4E42-82EE-CD538E82E45B}" type="slidenum">
              <a:rPr lang="en-GB" smtClean="0"/>
              <a:t>1</a:t>
            </a:fld>
            <a:endParaRPr lang="en-GB"/>
          </a:p>
        </p:txBody>
      </p:sp>
    </p:spTree>
    <p:extLst>
      <p:ext uri="{BB962C8B-B14F-4D97-AF65-F5344CB8AC3E}">
        <p14:creationId xmlns:p14="http://schemas.microsoft.com/office/powerpoint/2010/main" val="1360359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44A7AD6-F9D4-4E42-82EE-CD538E82E45B}" type="slidenum">
              <a:rPr lang="en-GB" smtClean="0"/>
              <a:t>3</a:t>
            </a:fld>
            <a:endParaRPr lang="en-GB"/>
          </a:p>
        </p:txBody>
      </p:sp>
    </p:spTree>
    <p:extLst>
      <p:ext uri="{BB962C8B-B14F-4D97-AF65-F5344CB8AC3E}">
        <p14:creationId xmlns:p14="http://schemas.microsoft.com/office/powerpoint/2010/main" val="2920610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44A7AD6-F9D4-4E42-82EE-CD538E82E45B}" type="slidenum">
              <a:rPr lang="en-GB" smtClean="0"/>
              <a:t>4</a:t>
            </a:fld>
            <a:endParaRPr lang="en-GB"/>
          </a:p>
        </p:txBody>
      </p:sp>
    </p:spTree>
    <p:extLst>
      <p:ext uri="{BB962C8B-B14F-4D97-AF65-F5344CB8AC3E}">
        <p14:creationId xmlns:p14="http://schemas.microsoft.com/office/powerpoint/2010/main" val="12063792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6" name="Picture 25"/>
          <p:cNvPicPr>
            <a:picLocks noChangeAspect="1"/>
          </p:cNvPicPr>
          <p:nvPr userDrawn="1"/>
        </p:nvPicPr>
        <p:blipFill rotWithShape="1">
          <a:blip r:embed="rId2" cstate="print">
            <a:extLst>
              <a:ext uri="{28A0092B-C50C-407E-A947-70E740481C1C}">
                <a14:useLocalDpi xmlns:a14="http://schemas.microsoft.com/office/drawing/2010/main" val="0"/>
              </a:ext>
            </a:extLst>
          </a:blip>
          <a:srcRect l="18922" b="11062"/>
          <a:stretch/>
        </p:blipFill>
        <p:spPr>
          <a:xfrm>
            <a:off x="0" y="453862"/>
            <a:ext cx="7710206" cy="6404138"/>
          </a:xfrm>
          <a:prstGeom prst="rect">
            <a:avLst/>
          </a:prstGeom>
        </p:spPr>
      </p:pic>
      <p:sp>
        <p:nvSpPr>
          <p:cNvPr id="4" name="Date Placeholder 3"/>
          <p:cNvSpPr>
            <a:spLocks noGrp="1"/>
          </p:cNvSpPr>
          <p:nvPr>
            <p:ph type="dt" sz="half" idx="10"/>
          </p:nvPr>
        </p:nvSpPr>
        <p:spPr/>
        <p:txBody>
          <a:bodyPr/>
          <a:lstStyle/>
          <a:p>
            <a:fld id="{5D54F5FF-1865-46F1-9858-9EC2B6708001}" type="datetime1">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
        <p:nvSpPr>
          <p:cNvPr id="12" name="Text Placeholder 10"/>
          <p:cNvSpPr>
            <a:spLocks noGrp="1"/>
          </p:cNvSpPr>
          <p:nvPr>
            <p:ph type="body" sz="quarter" idx="13"/>
          </p:nvPr>
        </p:nvSpPr>
        <p:spPr>
          <a:xfrm>
            <a:off x="1143000" y="3581400"/>
            <a:ext cx="6858000" cy="1752600"/>
          </a:xfrm>
        </p:spPr>
        <p:txBody>
          <a:bodyPr anchor="ctr">
            <a:normAutofit/>
          </a:bodyPr>
          <a:lstStyle>
            <a:lvl1pPr marL="0" indent="0" algn="ctr">
              <a:spcBef>
                <a:spcPts val="0"/>
              </a:spcBef>
              <a:spcAft>
                <a:spcPts val="1200"/>
              </a:spcAft>
              <a:buNone/>
              <a:defRPr sz="3200"/>
            </a:lvl1pPr>
            <a:lvl2pPr marL="0" indent="0" algn="ctr">
              <a:spcBef>
                <a:spcPts val="0"/>
              </a:spcBef>
              <a:buNone/>
              <a:defRPr sz="2000"/>
            </a:lvl2pPr>
            <a:lvl3pPr marL="0" indent="0" algn="ctr">
              <a:buNone/>
              <a:defRPr/>
            </a:lvl3pPr>
            <a:lvl4pPr marL="0" indent="0" algn="ctr">
              <a:buNone/>
              <a:defRPr/>
            </a:lvl4pPr>
            <a:lvl5pPr marL="0" indent="0" algn="ctr">
              <a:buNone/>
              <a:defRPr/>
            </a:lvl5pPr>
          </a:lstStyle>
          <a:p>
            <a:pPr lvl="0"/>
            <a:r>
              <a:rPr lang="en-US"/>
              <a:t>Edit Master text styles</a:t>
            </a:r>
          </a:p>
          <a:p>
            <a:pPr lvl="1"/>
            <a:r>
              <a:rPr lang="en-US"/>
              <a:t>Second level</a:t>
            </a:r>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182362" y="5461253"/>
            <a:ext cx="779276" cy="1015200"/>
          </a:xfrm>
          <a:prstGeom prst="rect">
            <a:avLst/>
          </a:prstGeom>
        </p:spPr>
      </p:pic>
      <p:sp>
        <p:nvSpPr>
          <p:cNvPr id="13" name="Rectangle 12"/>
          <p:cNvSpPr/>
          <p:nvPr userDrawn="1"/>
        </p:nvSpPr>
        <p:spPr>
          <a:xfrm>
            <a:off x="0" y="0"/>
            <a:ext cx="9144000" cy="18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657600" y="947087"/>
            <a:ext cx="2302933" cy="2822002"/>
          </a:xfrm>
          <a:prstGeom prst="rect">
            <a:avLst/>
          </a:prstGeom>
        </p:spPr>
      </p:pic>
    </p:spTree>
    <p:extLst>
      <p:ext uri="{BB962C8B-B14F-4D97-AF65-F5344CB8AC3E}">
        <p14:creationId xmlns:p14="http://schemas.microsoft.com/office/powerpoint/2010/main" val="46924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66FB131-A49D-4835-8856-90286EB2F462}" type="datetime1">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1899288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idx="1"/>
          </p:nvPr>
        </p:nvSpPr>
        <p:spPr>
          <a:xfrm>
            <a:off x="4571999" y="1825625"/>
            <a:ext cx="3733801"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5DB4D037-B942-48B3-822E-F47D744BD11A}" type="datetime1">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
        <p:nvSpPr>
          <p:cNvPr id="12" name="Picture Placeholder 10"/>
          <p:cNvSpPr>
            <a:spLocks noGrp="1"/>
          </p:cNvSpPr>
          <p:nvPr>
            <p:ph type="pic" sz="quarter" idx="13"/>
          </p:nvPr>
        </p:nvSpPr>
        <p:spPr>
          <a:xfrm>
            <a:off x="1562100" y="1851025"/>
            <a:ext cx="2781300" cy="3101975"/>
          </a:xfrm>
        </p:spPr>
        <p:txBody>
          <a:bodyPr/>
          <a:lstStyle/>
          <a:p>
            <a:r>
              <a:rPr lang="en-US"/>
              <a:t>Click icon to add picture</a:t>
            </a:r>
            <a:endParaRPr lang="en-GB"/>
          </a:p>
        </p:txBody>
      </p:sp>
    </p:spTree>
    <p:extLst>
      <p:ext uri="{BB962C8B-B14F-4D97-AF65-F5344CB8AC3E}">
        <p14:creationId xmlns:p14="http://schemas.microsoft.com/office/powerpoint/2010/main" val="28867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8164" y="1371600"/>
            <a:ext cx="7062424" cy="2328861"/>
          </a:xfrm>
        </p:spPr>
        <p:txBody>
          <a:bodyPr anchor="b">
            <a:normAutofit/>
          </a:bodyPr>
          <a:lstStyle>
            <a:lvl1pPr>
              <a:defRPr sz="4000"/>
            </a:lvl1pPr>
          </a:lstStyle>
          <a:p>
            <a:r>
              <a:rPr lang="en-US"/>
              <a:t>Click to edit Master title style</a:t>
            </a:r>
            <a:endParaRPr lang="en-GB" dirty="0"/>
          </a:p>
        </p:txBody>
      </p:sp>
      <p:sp>
        <p:nvSpPr>
          <p:cNvPr id="3" name="Text Placeholder 2"/>
          <p:cNvSpPr>
            <a:spLocks noGrp="1"/>
          </p:cNvSpPr>
          <p:nvPr>
            <p:ph type="body" idx="1"/>
          </p:nvPr>
        </p:nvSpPr>
        <p:spPr>
          <a:xfrm>
            <a:off x="1448164" y="3810000"/>
            <a:ext cx="7062424" cy="2279651"/>
          </a:xfrm>
        </p:spPr>
        <p:txBody>
          <a:bodyPr/>
          <a:lstStyle>
            <a:lvl1pPr marL="0" indent="0">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AAB9B7-4996-4365-B9D7-60170CA3A998}" type="datetime1">
              <a:rPr lang="en-GB" smtClean="0"/>
              <a:t>23/10/2025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3875517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D4491A8-4947-4B89-B64B-5A55A44F5883}" type="datetime1">
              <a:rPr lang="en-GB" smtClean="0"/>
              <a:t>23/10/2025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1810568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310808-B07D-45F6-912D-EFB735416B4F}" type="datetime1">
              <a:rPr lang="en-GB" smtClean="0"/>
              <a:t>23/10/2025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3D5806-CD15-4AA8-BEC3-430868CDA8C8}" type="slidenum">
              <a:rPr lang="en-GB" smtClean="0"/>
              <a:t>‹#›</a:t>
            </a:fld>
            <a:endParaRPr lang="en-GB"/>
          </a:p>
        </p:txBody>
      </p:sp>
    </p:spTree>
    <p:extLst>
      <p:ext uri="{BB962C8B-B14F-4D97-AF65-F5344CB8AC3E}">
        <p14:creationId xmlns:p14="http://schemas.microsoft.com/office/powerpoint/2010/main" val="3887073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1" name="Picture 20"/>
          <p:cNvPicPr>
            <a:picLocks noChangeAspect="1"/>
          </p:cNvPicPr>
          <p:nvPr userDrawn="1"/>
        </p:nvPicPr>
        <p:blipFill rotWithShape="1">
          <a:blip r:embed="rId8" cstate="print">
            <a:extLst>
              <a:ext uri="{28A0092B-C50C-407E-A947-70E740481C1C}">
                <a14:useLocalDpi xmlns:a14="http://schemas.microsoft.com/office/drawing/2010/main" val="0"/>
              </a:ext>
            </a:extLst>
          </a:blip>
          <a:srcRect l="18922" b="11062"/>
          <a:stretch/>
        </p:blipFill>
        <p:spPr>
          <a:xfrm>
            <a:off x="0" y="453862"/>
            <a:ext cx="7710206" cy="6404138"/>
          </a:xfrm>
          <a:prstGeom prst="rect">
            <a:avLst/>
          </a:prstGeom>
        </p:spPr>
      </p:pic>
      <p:sp>
        <p:nvSpPr>
          <p:cNvPr id="2" name="Title Placeholder 1"/>
          <p:cNvSpPr>
            <a:spLocks noGrp="1"/>
          </p:cNvSpPr>
          <p:nvPr>
            <p:ph type="title"/>
          </p:nvPr>
        </p:nvSpPr>
        <p:spPr>
          <a:xfrm>
            <a:off x="1448165" y="365126"/>
            <a:ext cx="6857636"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1448165" y="1825625"/>
            <a:ext cx="6857636"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1448164" y="6287562"/>
            <a:ext cx="1580786" cy="280755"/>
          </a:xfrm>
          <a:prstGeom prst="rect">
            <a:avLst/>
          </a:prstGeom>
        </p:spPr>
        <p:txBody>
          <a:bodyPr vert="horz" lIns="91440" tIns="45720" rIns="91440" bIns="45720" rtlCol="0" anchor="ctr"/>
          <a:lstStyle>
            <a:lvl1pPr algn="l">
              <a:defRPr sz="900">
                <a:solidFill>
                  <a:schemeClr val="tx2"/>
                </a:solidFill>
              </a:defRPr>
            </a:lvl1pPr>
          </a:lstStyle>
          <a:p>
            <a:fld id="{BAF9BA4F-78E3-49D2-9EC4-50F3226B48F5}" type="datetime1">
              <a:rPr lang="en-GB" smtClean="0"/>
              <a:t>23/10/2025</a:t>
            </a:fld>
            <a:endParaRPr lang="en-GB" dirty="0"/>
          </a:p>
        </p:txBody>
      </p:sp>
      <p:sp>
        <p:nvSpPr>
          <p:cNvPr id="5" name="Footer Placeholder 4"/>
          <p:cNvSpPr>
            <a:spLocks noGrp="1"/>
          </p:cNvSpPr>
          <p:nvPr>
            <p:ph type="ftr" sz="quarter" idx="3"/>
          </p:nvPr>
        </p:nvSpPr>
        <p:spPr>
          <a:xfrm>
            <a:off x="3028950" y="6287562"/>
            <a:ext cx="5276850" cy="280755"/>
          </a:xfrm>
          <a:prstGeom prst="rect">
            <a:avLst/>
          </a:prstGeom>
        </p:spPr>
        <p:txBody>
          <a:bodyPr vert="horz" lIns="91440" tIns="45720" rIns="91440" bIns="45720" rtlCol="0" anchor="ctr"/>
          <a:lstStyle>
            <a:lvl1pPr algn="r">
              <a:defRPr sz="900">
                <a:solidFill>
                  <a:schemeClr val="tx2"/>
                </a:solidFill>
              </a:defRPr>
            </a:lvl1pPr>
          </a:lstStyle>
          <a:p>
            <a:endParaRPr lang="en-GB" dirty="0"/>
          </a:p>
        </p:txBody>
      </p:sp>
      <p:sp>
        <p:nvSpPr>
          <p:cNvPr id="6" name="Slide Number Placeholder 5"/>
          <p:cNvSpPr>
            <a:spLocks noGrp="1"/>
          </p:cNvSpPr>
          <p:nvPr>
            <p:ph type="sldNum" sz="quarter" idx="4"/>
          </p:nvPr>
        </p:nvSpPr>
        <p:spPr>
          <a:xfrm>
            <a:off x="8305800" y="6287562"/>
            <a:ext cx="609599" cy="280755"/>
          </a:xfrm>
          <a:prstGeom prst="rect">
            <a:avLst/>
          </a:prstGeom>
        </p:spPr>
        <p:txBody>
          <a:bodyPr vert="horz" lIns="91440" tIns="45720" rIns="91440" bIns="45720" rtlCol="0" anchor="ctr"/>
          <a:lstStyle>
            <a:lvl1pPr algn="r">
              <a:defRPr sz="900">
                <a:solidFill>
                  <a:schemeClr val="tx2"/>
                </a:solidFill>
              </a:defRPr>
            </a:lvl1pPr>
          </a:lstStyle>
          <a:p>
            <a:fld id="{C93D5806-CD15-4AA8-BEC3-430868CDA8C8}" type="slidenum">
              <a:rPr lang="en-GB" smtClean="0"/>
              <a:pPr/>
              <a:t>‹#›</a:t>
            </a:fld>
            <a:endParaRPr lang="en-GB" dirty="0"/>
          </a:p>
        </p:txBody>
      </p:sp>
      <p:sp>
        <p:nvSpPr>
          <p:cNvPr id="9" name="Rectangle 8"/>
          <p:cNvSpPr/>
          <p:nvPr userDrawn="1"/>
        </p:nvSpPr>
        <p:spPr>
          <a:xfrm>
            <a:off x="0" y="0"/>
            <a:ext cx="9144000" cy="18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94613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1" r:id="rId4"/>
    <p:sldLayoutId id="2147483654" r:id="rId5"/>
    <p:sldLayoutId id="2147483655" r:id="rId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800" rtl="0" eaLnBrk="1" latinLnBrk="0" hangingPunct="1">
        <a:lnSpc>
          <a:spcPct val="100000"/>
        </a:lnSpc>
        <a:spcBef>
          <a:spcPct val="0"/>
        </a:spcBef>
        <a:buNone/>
        <a:defRPr sz="3600" kern="1200">
          <a:solidFill>
            <a:schemeClr val="tx2"/>
          </a:solidFill>
          <a:latin typeface="+mj-lt"/>
          <a:ea typeface="+mj-ea"/>
          <a:cs typeface="+mj-cs"/>
        </a:defRPr>
      </a:lvl1pPr>
    </p:titleStyle>
    <p:bodyStyle>
      <a:lvl1pPr marL="266700" indent="-266700" algn="l" defTabSz="685800" rtl="0" eaLnBrk="1" latinLnBrk="0" hangingPunct="1">
        <a:lnSpc>
          <a:spcPct val="100000"/>
        </a:lnSpc>
        <a:spcBef>
          <a:spcPts val="1200"/>
        </a:spcBef>
        <a:buFont typeface="Arial" panose="020B0604020202020204" pitchFamily="34" charset="0"/>
        <a:buChar char="•"/>
        <a:defRPr sz="2000" kern="1200">
          <a:solidFill>
            <a:schemeClr val="tx2"/>
          </a:solidFill>
          <a:latin typeface="+mn-lt"/>
          <a:ea typeface="+mn-ea"/>
          <a:cs typeface="+mn-cs"/>
        </a:defRPr>
      </a:lvl1pPr>
      <a:lvl2pPr marL="514350" indent="-171450" algn="l" defTabSz="685800" rtl="0" eaLnBrk="1" latinLnBrk="0" hangingPunct="1">
        <a:lnSpc>
          <a:spcPct val="100000"/>
        </a:lnSpc>
        <a:spcBef>
          <a:spcPts val="1200"/>
        </a:spcBef>
        <a:buFont typeface="Arial" panose="020B0604020202020204" pitchFamily="34" charset="0"/>
        <a:buChar char="•"/>
        <a:defRPr sz="1800" kern="1200">
          <a:solidFill>
            <a:schemeClr val="tx2"/>
          </a:solidFill>
          <a:latin typeface="+mn-lt"/>
          <a:ea typeface="+mn-ea"/>
          <a:cs typeface="+mn-cs"/>
        </a:defRPr>
      </a:lvl2pPr>
      <a:lvl3pPr marL="857250" indent="-171450" algn="l" defTabSz="685800" rtl="0" eaLnBrk="1" latinLnBrk="0" hangingPunct="1">
        <a:lnSpc>
          <a:spcPct val="100000"/>
        </a:lnSpc>
        <a:spcBef>
          <a:spcPts val="1200"/>
        </a:spcBef>
        <a:buFont typeface="Arial" panose="020B0604020202020204" pitchFamily="34" charset="0"/>
        <a:buChar char="•"/>
        <a:defRPr sz="1600" kern="1200">
          <a:solidFill>
            <a:schemeClr val="tx2"/>
          </a:solidFill>
          <a:latin typeface="+mn-lt"/>
          <a:ea typeface="+mn-ea"/>
          <a:cs typeface="+mn-cs"/>
        </a:defRPr>
      </a:lvl3pPr>
      <a:lvl4pPr marL="1200150" indent="-171450" algn="l" defTabSz="685800" rtl="0" eaLnBrk="1" latinLnBrk="0" hangingPunct="1">
        <a:lnSpc>
          <a:spcPct val="100000"/>
        </a:lnSpc>
        <a:spcBef>
          <a:spcPts val="1200"/>
        </a:spcBef>
        <a:buFont typeface="Arial" panose="020B0604020202020204" pitchFamily="34" charset="0"/>
        <a:buChar char="•"/>
        <a:defRPr sz="1400" kern="1200">
          <a:solidFill>
            <a:schemeClr val="tx2"/>
          </a:solidFill>
          <a:latin typeface="+mn-lt"/>
          <a:ea typeface="+mn-ea"/>
          <a:cs typeface="+mn-cs"/>
        </a:defRPr>
      </a:lvl4pPr>
      <a:lvl5pPr marL="1543050" indent="-171450" algn="l" defTabSz="685800" rtl="0" eaLnBrk="1" latinLnBrk="0" hangingPunct="1">
        <a:lnSpc>
          <a:spcPct val="100000"/>
        </a:lnSpc>
        <a:spcBef>
          <a:spcPts val="120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mailto:abillett@prioryacademies.co.uk" TargetMode="External"/><Relationship Id="rId2" Type="http://schemas.openxmlformats.org/officeDocument/2006/relationships/hyperlink" Target="mailto:smorganbrown@prioryacademies.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xfrm>
            <a:off x="1187624" y="3645024"/>
            <a:ext cx="6858000" cy="1752600"/>
          </a:xfrm>
        </p:spPr>
        <p:txBody>
          <a:bodyPr/>
          <a:lstStyle/>
          <a:p>
            <a:r>
              <a:rPr lang="en-GB" dirty="0"/>
              <a:t>Work </a:t>
            </a:r>
            <a:r>
              <a:rPr lang="en-GB"/>
              <a:t>Experience 2025/26</a:t>
            </a:r>
            <a:endParaRPr lang="en-GB" dirty="0"/>
          </a:p>
        </p:txBody>
      </p:sp>
      <p:sp>
        <p:nvSpPr>
          <p:cNvPr id="2" name="Slide Number Placeholder 1"/>
          <p:cNvSpPr>
            <a:spLocks noGrp="1"/>
          </p:cNvSpPr>
          <p:nvPr>
            <p:ph type="sldNum" sz="quarter" idx="12"/>
          </p:nvPr>
        </p:nvSpPr>
        <p:spPr/>
        <p:txBody>
          <a:bodyPr/>
          <a:lstStyle/>
          <a:p>
            <a:fld id="{C93D5806-CD15-4AA8-BEC3-430868CDA8C8}" type="slidenum">
              <a:rPr lang="en-GB" smtClean="0"/>
              <a:t>1</a:t>
            </a:fld>
            <a:endParaRPr lang="en-GB"/>
          </a:p>
        </p:txBody>
      </p:sp>
    </p:spTree>
    <p:extLst>
      <p:ext uri="{BB962C8B-B14F-4D97-AF65-F5344CB8AC3E}">
        <p14:creationId xmlns:p14="http://schemas.microsoft.com/office/powerpoint/2010/main" val="94520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65126"/>
            <a:ext cx="7910265" cy="1325563"/>
          </a:xfrm>
        </p:spPr>
        <p:txBody>
          <a:bodyPr/>
          <a:lstStyle/>
          <a:p>
            <a:r>
              <a:rPr lang="en-GB" dirty="0"/>
              <a:t>Why complete work experience?</a:t>
            </a:r>
          </a:p>
        </p:txBody>
      </p:sp>
      <p:sp>
        <p:nvSpPr>
          <p:cNvPr id="3" name="Content Placeholder 2"/>
          <p:cNvSpPr>
            <a:spLocks noGrp="1"/>
          </p:cNvSpPr>
          <p:nvPr>
            <p:ph idx="1"/>
          </p:nvPr>
        </p:nvSpPr>
        <p:spPr>
          <a:xfrm>
            <a:off x="395536" y="1825625"/>
            <a:ext cx="7910265" cy="4351338"/>
          </a:xfrm>
        </p:spPr>
        <p:txBody>
          <a:bodyPr vert="horz" lIns="91440" tIns="45720" rIns="91440" bIns="45720" rtlCol="0" anchor="t">
            <a:normAutofit/>
          </a:bodyPr>
          <a:lstStyle/>
          <a:p>
            <a:r>
              <a:rPr lang="en-GB" dirty="0"/>
              <a:t>Gain experience</a:t>
            </a:r>
            <a:endParaRPr lang="en-GB" dirty="0">
              <a:ea typeface="Calibri"/>
              <a:cs typeface="Calibri"/>
            </a:endParaRPr>
          </a:p>
          <a:p>
            <a:r>
              <a:rPr lang="en-GB" dirty="0"/>
              <a:t>Understand the workplace</a:t>
            </a:r>
            <a:endParaRPr lang="en-GB" dirty="0">
              <a:ea typeface="Calibri"/>
              <a:cs typeface="Calibri"/>
            </a:endParaRPr>
          </a:p>
          <a:p>
            <a:r>
              <a:rPr lang="en-GB" dirty="0"/>
              <a:t>Get an idea if a certain job is right for you… Or not!</a:t>
            </a:r>
          </a:p>
          <a:p>
            <a:r>
              <a:rPr lang="en-GB" dirty="0"/>
              <a:t>Build connections</a:t>
            </a:r>
          </a:p>
          <a:p>
            <a:r>
              <a:rPr lang="en-GB" dirty="0"/>
              <a:t>Gain focus and motivation</a:t>
            </a:r>
          </a:p>
          <a:p>
            <a:r>
              <a:rPr lang="en-GB" dirty="0"/>
              <a:t>There are a number of ways you can do this……</a:t>
            </a:r>
          </a:p>
        </p:txBody>
      </p:sp>
      <p:sp>
        <p:nvSpPr>
          <p:cNvPr id="4" name="Slide Number Placeholder 3"/>
          <p:cNvSpPr>
            <a:spLocks noGrp="1"/>
          </p:cNvSpPr>
          <p:nvPr>
            <p:ph type="sldNum" sz="quarter" idx="12"/>
          </p:nvPr>
        </p:nvSpPr>
        <p:spPr/>
        <p:txBody>
          <a:bodyPr/>
          <a:lstStyle/>
          <a:p>
            <a:fld id="{C93D5806-CD15-4AA8-BEC3-430868CDA8C8}" type="slidenum">
              <a:rPr lang="en-GB" smtClean="0"/>
              <a:t>2</a:t>
            </a:fld>
            <a:endParaRPr lang="en-GB"/>
          </a:p>
        </p:txBody>
      </p:sp>
    </p:spTree>
    <p:extLst>
      <p:ext uri="{BB962C8B-B14F-4D97-AF65-F5344CB8AC3E}">
        <p14:creationId xmlns:p14="http://schemas.microsoft.com/office/powerpoint/2010/main" val="377788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65126"/>
            <a:ext cx="8280920" cy="1325563"/>
          </a:xfrm>
        </p:spPr>
        <p:txBody>
          <a:bodyPr/>
          <a:lstStyle/>
          <a:p>
            <a:pPr algn="ctr"/>
            <a:r>
              <a:rPr lang="en-GB" dirty="0"/>
              <a:t>Menu</a:t>
            </a:r>
          </a:p>
        </p:txBody>
      </p:sp>
      <p:graphicFrame>
        <p:nvGraphicFramePr>
          <p:cNvPr id="5" name="Content Placeholder 3"/>
          <p:cNvGraphicFramePr>
            <a:graphicFrameLocks noGrp="1"/>
          </p:cNvGraphicFramePr>
          <p:nvPr>
            <p:ph idx="1"/>
            <p:extLst>
              <p:ext uri="{D42A27DB-BD31-4B8C-83A1-F6EECF244321}">
                <p14:modId xmlns:p14="http://schemas.microsoft.com/office/powerpoint/2010/main" val="414408123"/>
              </p:ext>
            </p:extLst>
          </p:nvPr>
        </p:nvGraphicFramePr>
        <p:xfrm>
          <a:off x="215516" y="1844824"/>
          <a:ext cx="8640960" cy="3024336"/>
        </p:xfrm>
        <a:graphic>
          <a:graphicData uri="http://schemas.openxmlformats.org/drawingml/2006/table">
            <a:tbl>
              <a:tblPr firstRow="1" bandRow="1">
                <a:tableStyleId>{F2DE63D5-997A-4646-A377-4702673A728D}</a:tableStyleId>
              </a:tblPr>
              <a:tblGrid>
                <a:gridCol w="2160240">
                  <a:extLst>
                    <a:ext uri="{9D8B030D-6E8A-4147-A177-3AD203B41FA5}">
                      <a16:colId xmlns:a16="http://schemas.microsoft.com/office/drawing/2014/main" val="813075030"/>
                    </a:ext>
                  </a:extLst>
                </a:gridCol>
                <a:gridCol w="2160240">
                  <a:extLst>
                    <a:ext uri="{9D8B030D-6E8A-4147-A177-3AD203B41FA5}">
                      <a16:colId xmlns:a16="http://schemas.microsoft.com/office/drawing/2014/main" val="3276503277"/>
                    </a:ext>
                  </a:extLst>
                </a:gridCol>
                <a:gridCol w="2160240">
                  <a:extLst>
                    <a:ext uri="{9D8B030D-6E8A-4147-A177-3AD203B41FA5}">
                      <a16:colId xmlns:a16="http://schemas.microsoft.com/office/drawing/2014/main" val="1814480735"/>
                    </a:ext>
                  </a:extLst>
                </a:gridCol>
                <a:gridCol w="2160240">
                  <a:extLst>
                    <a:ext uri="{9D8B030D-6E8A-4147-A177-3AD203B41FA5}">
                      <a16:colId xmlns:a16="http://schemas.microsoft.com/office/drawing/2014/main" val="1471602871"/>
                    </a:ext>
                  </a:extLst>
                </a:gridCol>
              </a:tblGrid>
              <a:tr h="3024336">
                <a:tc>
                  <a:txBody>
                    <a:bodyPr/>
                    <a:lstStyle/>
                    <a:p>
                      <a:pPr algn="ctr"/>
                      <a:r>
                        <a:rPr lang="en-GB" sz="3200" baseline="0" dirty="0"/>
                        <a:t>Placement Based Work Experience</a:t>
                      </a:r>
                      <a:endParaRPr lang="en-GB" sz="3200" dirty="0"/>
                    </a:p>
                  </a:txBody>
                  <a:tcPr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3200" dirty="0"/>
                        <a:t>Online </a:t>
                      </a:r>
                    </a:p>
                    <a:p>
                      <a:pPr algn="ctr"/>
                      <a:r>
                        <a:rPr lang="en-GB" sz="3200" dirty="0"/>
                        <a:t>Work</a:t>
                      </a:r>
                      <a:r>
                        <a:rPr lang="en-GB" sz="3200" baseline="0" dirty="0"/>
                        <a:t> Experience</a:t>
                      </a:r>
                      <a:endParaRPr lang="en-GB" sz="3200" dirty="0"/>
                    </a:p>
                  </a:txBody>
                  <a:tcPr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3200" dirty="0"/>
                        <a:t>Volunteer</a:t>
                      </a:r>
                    </a:p>
                  </a:txBody>
                  <a:tcPr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3200" dirty="0"/>
                        <a:t>Work Place visits offered by school</a:t>
                      </a:r>
                    </a:p>
                  </a:txBody>
                  <a:tcPr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69261029"/>
                  </a:ext>
                </a:extLst>
              </a:tr>
            </a:tbl>
          </a:graphicData>
        </a:graphic>
      </p:graphicFrame>
      <p:sp>
        <p:nvSpPr>
          <p:cNvPr id="3" name="Slide Number Placeholder 2"/>
          <p:cNvSpPr>
            <a:spLocks noGrp="1"/>
          </p:cNvSpPr>
          <p:nvPr>
            <p:ph type="sldNum" sz="quarter" idx="12"/>
          </p:nvPr>
        </p:nvSpPr>
        <p:spPr/>
        <p:txBody>
          <a:bodyPr/>
          <a:lstStyle/>
          <a:p>
            <a:fld id="{C93D5806-CD15-4AA8-BEC3-430868CDA8C8}" type="slidenum">
              <a:rPr lang="en-GB" smtClean="0"/>
              <a:t>3</a:t>
            </a:fld>
            <a:endParaRPr lang="en-GB"/>
          </a:p>
        </p:txBody>
      </p:sp>
    </p:spTree>
    <p:extLst>
      <p:ext uri="{BB962C8B-B14F-4D97-AF65-F5344CB8AC3E}">
        <p14:creationId xmlns:p14="http://schemas.microsoft.com/office/powerpoint/2010/main" val="559693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65126"/>
            <a:ext cx="7838257" cy="1325563"/>
          </a:xfrm>
        </p:spPr>
        <p:txBody>
          <a:bodyPr/>
          <a:lstStyle/>
          <a:p>
            <a:r>
              <a:rPr lang="en-GB" dirty="0"/>
              <a:t>Placement Based Work Experience</a:t>
            </a:r>
          </a:p>
        </p:txBody>
      </p:sp>
      <p:sp>
        <p:nvSpPr>
          <p:cNvPr id="3" name="Content Placeholder 2"/>
          <p:cNvSpPr>
            <a:spLocks noGrp="1"/>
          </p:cNvSpPr>
          <p:nvPr>
            <p:ph idx="1"/>
          </p:nvPr>
        </p:nvSpPr>
        <p:spPr>
          <a:xfrm>
            <a:off x="467544" y="1825625"/>
            <a:ext cx="7838257" cy="4351338"/>
          </a:xfrm>
        </p:spPr>
        <p:txBody>
          <a:bodyPr vert="horz" lIns="91440" tIns="45720" rIns="91440" bIns="45720" rtlCol="0" anchor="t">
            <a:normAutofit fontScale="92500" lnSpcReduction="20000"/>
          </a:bodyPr>
          <a:lstStyle/>
          <a:p>
            <a:r>
              <a:rPr lang="en-GB" dirty="0"/>
              <a:t>This is where you visit a place of work for 3-5 days</a:t>
            </a:r>
            <a:endParaRPr lang="en-GB" dirty="0">
              <a:cs typeface="Calibri"/>
            </a:endParaRPr>
          </a:p>
          <a:p>
            <a:r>
              <a:rPr lang="en-GB" dirty="0"/>
              <a:t>You can do this during school holidays or between 1</a:t>
            </a:r>
            <a:r>
              <a:rPr lang="en-GB" baseline="30000" dirty="0"/>
              <a:t>st</a:t>
            </a:r>
            <a:r>
              <a:rPr lang="en-GB" dirty="0"/>
              <a:t> – 5</a:t>
            </a:r>
            <a:r>
              <a:rPr lang="en-GB" baseline="30000" dirty="0"/>
              <a:t>th</a:t>
            </a:r>
            <a:r>
              <a:rPr lang="en-GB" dirty="0"/>
              <a:t> June (Year 10) and 6</a:t>
            </a:r>
            <a:r>
              <a:rPr lang="en-GB" baseline="30000" dirty="0"/>
              <a:t>th</a:t>
            </a:r>
            <a:r>
              <a:rPr lang="en-GB" dirty="0"/>
              <a:t> – 10</a:t>
            </a:r>
            <a:r>
              <a:rPr lang="en-GB" baseline="30000" dirty="0"/>
              <a:t>th</a:t>
            </a:r>
            <a:r>
              <a:rPr lang="en-GB" dirty="0"/>
              <a:t> July (Year 12)</a:t>
            </a:r>
            <a:endParaRPr lang="en-GB" baseline="30000" dirty="0">
              <a:cs typeface="Calibri"/>
            </a:endParaRPr>
          </a:p>
          <a:p>
            <a:r>
              <a:rPr lang="en-GB" dirty="0"/>
              <a:t>To do this you need to contact an employer yourself to arrange this using the guidance you will be sent following this presentation. </a:t>
            </a:r>
          </a:p>
          <a:p>
            <a:r>
              <a:rPr lang="en-GB" dirty="0">
                <a:cs typeface="Calibri"/>
              </a:rPr>
              <a:t>Use parents, friends of parents and contacts you may already have through a part time job or sport.</a:t>
            </a:r>
          </a:p>
          <a:p>
            <a:r>
              <a:rPr lang="en-GB" dirty="0">
                <a:cs typeface="Calibri"/>
              </a:rPr>
              <a:t>Please be aware, a placement with a Sole Trader will </a:t>
            </a:r>
            <a:r>
              <a:rPr lang="en-GB" b="1" dirty="0">
                <a:cs typeface="Calibri"/>
              </a:rPr>
              <a:t>NOT</a:t>
            </a:r>
            <a:r>
              <a:rPr lang="en-GB" dirty="0">
                <a:cs typeface="Calibri"/>
              </a:rPr>
              <a:t> be authorised.</a:t>
            </a:r>
          </a:p>
          <a:p>
            <a:r>
              <a:rPr lang="en-GB" dirty="0">
                <a:cs typeface="Calibri"/>
              </a:rPr>
              <a:t>Any placements agreed within one of The Priory Federation academies should </a:t>
            </a:r>
            <a:r>
              <a:rPr lang="en-GB" b="1" dirty="0">
                <a:cs typeface="Calibri"/>
              </a:rPr>
              <a:t>NOT</a:t>
            </a:r>
            <a:r>
              <a:rPr lang="en-GB" dirty="0">
                <a:cs typeface="Calibri"/>
              </a:rPr>
              <a:t> be added to </a:t>
            </a:r>
            <a:r>
              <a:rPr lang="en-GB" dirty="0" err="1">
                <a:cs typeface="Calibri"/>
              </a:rPr>
              <a:t>Grofar</a:t>
            </a:r>
            <a:r>
              <a:rPr lang="en-GB" dirty="0">
                <a:cs typeface="Calibri"/>
              </a:rPr>
              <a:t>. Please speak to the Careers team. </a:t>
            </a:r>
          </a:p>
          <a:p>
            <a:r>
              <a:rPr lang="en-GB" dirty="0">
                <a:cs typeface="Calibri"/>
              </a:rPr>
              <a:t>Any placements agreed with the </a:t>
            </a:r>
            <a:r>
              <a:rPr lang="en-GB">
                <a:cs typeface="Calibri"/>
              </a:rPr>
              <a:t>Lincolnshire NHS Talent </a:t>
            </a:r>
            <a:r>
              <a:rPr lang="en-GB" dirty="0">
                <a:cs typeface="Calibri"/>
              </a:rPr>
              <a:t>Academy should </a:t>
            </a:r>
            <a:r>
              <a:rPr lang="en-GB" b="1" dirty="0">
                <a:cs typeface="Calibri"/>
              </a:rPr>
              <a:t>NOT </a:t>
            </a:r>
            <a:r>
              <a:rPr lang="en-GB" dirty="0">
                <a:cs typeface="Calibri"/>
              </a:rPr>
              <a:t>be added to </a:t>
            </a:r>
            <a:r>
              <a:rPr lang="en-GB" dirty="0" err="1">
                <a:cs typeface="Calibri"/>
              </a:rPr>
              <a:t>Grofar</a:t>
            </a:r>
            <a:r>
              <a:rPr lang="en-GB" dirty="0">
                <a:cs typeface="Calibri"/>
              </a:rPr>
              <a:t>. Please provide the Careers Team with a copy of your paperwork.</a:t>
            </a:r>
            <a:endParaRPr lang="en-GB" b="1" dirty="0">
              <a:cs typeface="Calibri"/>
            </a:endParaRPr>
          </a:p>
        </p:txBody>
      </p:sp>
      <p:sp>
        <p:nvSpPr>
          <p:cNvPr id="4" name="Slide Number Placeholder 3"/>
          <p:cNvSpPr>
            <a:spLocks noGrp="1"/>
          </p:cNvSpPr>
          <p:nvPr>
            <p:ph type="sldNum" sz="quarter" idx="12"/>
          </p:nvPr>
        </p:nvSpPr>
        <p:spPr/>
        <p:txBody>
          <a:bodyPr/>
          <a:lstStyle/>
          <a:p>
            <a:fld id="{C93D5806-CD15-4AA8-BEC3-430868CDA8C8}" type="slidenum">
              <a:rPr lang="en-GB" smtClean="0"/>
              <a:t>4</a:t>
            </a:fld>
            <a:endParaRPr lang="en-GB"/>
          </a:p>
        </p:txBody>
      </p:sp>
    </p:spTree>
    <p:extLst>
      <p:ext uri="{BB962C8B-B14F-4D97-AF65-F5344CB8AC3E}">
        <p14:creationId xmlns:p14="http://schemas.microsoft.com/office/powerpoint/2010/main" val="98368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65126"/>
            <a:ext cx="8352928" cy="1325563"/>
          </a:xfrm>
        </p:spPr>
        <p:txBody>
          <a:bodyPr/>
          <a:lstStyle/>
          <a:p>
            <a:r>
              <a:rPr lang="en-GB" dirty="0"/>
              <a:t>Online Work Experience</a:t>
            </a:r>
          </a:p>
        </p:txBody>
      </p:sp>
      <p:sp>
        <p:nvSpPr>
          <p:cNvPr id="3" name="Content Placeholder 2"/>
          <p:cNvSpPr>
            <a:spLocks noGrp="1"/>
          </p:cNvSpPr>
          <p:nvPr>
            <p:ph idx="1"/>
          </p:nvPr>
        </p:nvSpPr>
        <p:spPr>
          <a:xfrm>
            <a:off x="395536" y="1825625"/>
            <a:ext cx="8352928" cy="4351338"/>
          </a:xfrm>
        </p:spPr>
        <p:txBody>
          <a:bodyPr vert="horz" lIns="91440" tIns="45720" rIns="91440" bIns="45720" rtlCol="0" anchor="t">
            <a:normAutofit fontScale="92500" lnSpcReduction="10000"/>
          </a:bodyPr>
          <a:lstStyle/>
          <a:p>
            <a:r>
              <a:rPr lang="en-GB" dirty="0"/>
              <a:t>Online work experience opportunities will be offered throughout the year, the date and time is usually what works best for the employer</a:t>
            </a:r>
          </a:p>
          <a:p>
            <a:r>
              <a:rPr lang="en-GB" dirty="0"/>
              <a:t>Look out for emails from Mrs Billett and Mrs Morgan-Brown</a:t>
            </a:r>
          </a:p>
          <a:p>
            <a:r>
              <a:rPr lang="en-GB" dirty="0">
                <a:cs typeface="Calibri"/>
              </a:rPr>
              <a:t>Both Spring Pod and Futures For All offer a number of opportunities</a:t>
            </a:r>
            <a:endParaRPr lang="en-GB" dirty="0"/>
          </a:p>
          <a:p>
            <a:r>
              <a:rPr lang="en-GB" dirty="0"/>
              <a:t>Ideally this is to be completed in your own time or within your allocated work experience dates. We would not expect this to be 3 full days</a:t>
            </a:r>
            <a:endParaRPr lang="en-GB" dirty="0">
              <a:cs typeface="Calibri"/>
            </a:endParaRPr>
          </a:p>
          <a:p>
            <a:r>
              <a:rPr lang="en-GB" dirty="0"/>
              <a:t>However, if you find an opportunity that you really want to do and you have concerns if it suitable, please speak to the Careers Team</a:t>
            </a:r>
            <a:endParaRPr lang="en-GB" dirty="0">
              <a:ea typeface="Calibri"/>
              <a:cs typeface="Calibri"/>
            </a:endParaRPr>
          </a:p>
          <a:p>
            <a:r>
              <a:rPr lang="en-GB" dirty="0">
                <a:cs typeface="Calibri"/>
              </a:rPr>
              <a:t>Please email the Careers Team when you have signed up to an online session and send us a copy of your completion certificate when you have finished</a:t>
            </a:r>
            <a:endParaRPr lang="en-GB" dirty="0">
              <a:ea typeface="Calibri"/>
              <a:cs typeface="Calibri"/>
            </a:endParaRPr>
          </a:p>
          <a:p>
            <a:r>
              <a:rPr lang="en-GB" dirty="0">
                <a:ea typeface="Calibri"/>
                <a:cs typeface="Calibri"/>
              </a:rPr>
              <a:t>Keep a note of everything that you do</a:t>
            </a:r>
          </a:p>
          <a:p>
            <a:r>
              <a:rPr lang="en-GB" dirty="0">
                <a:ea typeface="Calibri"/>
                <a:cs typeface="Calibri"/>
              </a:rPr>
              <a:t>ONLINE PLACEMENTS MUST </a:t>
            </a:r>
            <a:r>
              <a:rPr lang="en-GB" b="1" dirty="0">
                <a:ea typeface="Calibri"/>
                <a:cs typeface="Calibri"/>
              </a:rPr>
              <a:t>NOT </a:t>
            </a:r>
            <a:r>
              <a:rPr lang="en-GB" dirty="0">
                <a:ea typeface="Calibri"/>
                <a:cs typeface="Calibri"/>
              </a:rPr>
              <a:t>BE ADDED ON TO GROFAR</a:t>
            </a:r>
            <a:endParaRPr lang="en-GB" b="1" dirty="0">
              <a:ea typeface="Calibri"/>
              <a:cs typeface="Calibri"/>
            </a:endParaRPr>
          </a:p>
          <a:p>
            <a:pPr marL="0" indent="0">
              <a:buNone/>
            </a:pPr>
            <a:endParaRPr lang="en-GB" dirty="0">
              <a:ea typeface="Calibri"/>
              <a:cs typeface="Calibri"/>
            </a:endParaRPr>
          </a:p>
        </p:txBody>
      </p:sp>
      <p:sp>
        <p:nvSpPr>
          <p:cNvPr id="4" name="Slide Number Placeholder 3"/>
          <p:cNvSpPr>
            <a:spLocks noGrp="1"/>
          </p:cNvSpPr>
          <p:nvPr>
            <p:ph type="sldNum" sz="quarter" idx="12"/>
          </p:nvPr>
        </p:nvSpPr>
        <p:spPr/>
        <p:txBody>
          <a:bodyPr/>
          <a:lstStyle/>
          <a:p>
            <a:fld id="{C93D5806-CD15-4AA8-BEC3-430868CDA8C8}" type="slidenum">
              <a:rPr lang="en-GB" smtClean="0"/>
              <a:t>5</a:t>
            </a:fld>
            <a:endParaRPr lang="en-GB"/>
          </a:p>
        </p:txBody>
      </p:sp>
    </p:spTree>
    <p:extLst>
      <p:ext uri="{BB962C8B-B14F-4D97-AF65-F5344CB8AC3E}">
        <p14:creationId xmlns:p14="http://schemas.microsoft.com/office/powerpoint/2010/main" val="3144315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B1F01-2554-4C72-998C-B788FC97539D}"/>
              </a:ext>
            </a:extLst>
          </p:cNvPr>
          <p:cNvSpPr>
            <a:spLocks noGrp="1"/>
          </p:cNvSpPr>
          <p:nvPr>
            <p:ph type="title"/>
          </p:nvPr>
        </p:nvSpPr>
        <p:spPr/>
        <p:txBody>
          <a:bodyPr/>
          <a:lstStyle/>
          <a:p>
            <a:r>
              <a:rPr lang="en-GB" dirty="0"/>
              <a:t>Volunteering	</a:t>
            </a:r>
          </a:p>
        </p:txBody>
      </p:sp>
      <p:sp>
        <p:nvSpPr>
          <p:cNvPr id="3" name="Content Placeholder 2">
            <a:extLst>
              <a:ext uri="{FF2B5EF4-FFF2-40B4-BE49-F238E27FC236}">
                <a16:creationId xmlns:a16="http://schemas.microsoft.com/office/drawing/2014/main" id="{50F86023-660B-4781-BCF4-B588EA15DC28}"/>
              </a:ext>
            </a:extLst>
          </p:cNvPr>
          <p:cNvSpPr>
            <a:spLocks noGrp="1"/>
          </p:cNvSpPr>
          <p:nvPr>
            <p:ph idx="1"/>
          </p:nvPr>
        </p:nvSpPr>
        <p:spPr/>
        <p:txBody>
          <a:bodyPr/>
          <a:lstStyle/>
          <a:p>
            <a:r>
              <a:rPr lang="en-GB" dirty="0"/>
              <a:t>Local Charity shops</a:t>
            </a:r>
          </a:p>
          <a:p>
            <a:r>
              <a:rPr lang="en-GB" dirty="0"/>
              <a:t>Elderly care home</a:t>
            </a:r>
          </a:p>
          <a:p>
            <a:r>
              <a:rPr lang="en-GB" dirty="0"/>
              <a:t>Primary School setting</a:t>
            </a:r>
          </a:p>
          <a:p>
            <a:r>
              <a:rPr lang="en-GB" dirty="0"/>
              <a:t>Sports Club</a:t>
            </a:r>
          </a:p>
          <a:p>
            <a:r>
              <a:rPr lang="en-GB" dirty="0"/>
              <a:t>Rainbows/Scouts/Cubs</a:t>
            </a:r>
          </a:p>
          <a:p>
            <a:r>
              <a:rPr lang="en-GB" dirty="0"/>
              <a:t>St Barnabas Hospice</a:t>
            </a:r>
          </a:p>
          <a:p>
            <a:r>
              <a:rPr lang="en-GB" dirty="0"/>
              <a:t>Environmental groups</a:t>
            </a:r>
          </a:p>
        </p:txBody>
      </p:sp>
      <p:sp>
        <p:nvSpPr>
          <p:cNvPr id="4" name="Slide Number Placeholder 3">
            <a:extLst>
              <a:ext uri="{FF2B5EF4-FFF2-40B4-BE49-F238E27FC236}">
                <a16:creationId xmlns:a16="http://schemas.microsoft.com/office/drawing/2014/main" id="{9634C68C-03C8-432E-A206-5B0EEDDB7681}"/>
              </a:ext>
            </a:extLst>
          </p:cNvPr>
          <p:cNvSpPr>
            <a:spLocks noGrp="1"/>
          </p:cNvSpPr>
          <p:nvPr>
            <p:ph type="sldNum" sz="quarter" idx="12"/>
          </p:nvPr>
        </p:nvSpPr>
        <p:spPr/>
        <p:txBody>
          <a:bodyPr/>
          <a:lstStyle/>
          <a:p>
            <a:fld id="{C93D5806-CD15-4AA8-BEC3-430868CDA8C8}" type="slidenum">
              <a:rPr lang="en-GB" smtClean="0"/>
              <a:t>6</a:t>
            </a:fld>
            <a:endParaRPr lang="en-GB"/>
          </a:p>
        </p:txBody>
      </p:sp>
    </p:spTree>
    <p:extLst>
      <p:ext uri="{BB962C8B-B14F-4D97-AF65-F5344CB8AC3E}">
        <p14:creationId xmlns:p14="http://schemas.microsoft.com/office/powerpoint/2010/main" val="4162728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65126"/>
            <a:ext cx="8352928" cy="1325563"/>
          </a:xfrm>
        </p:spPr>
        <p:txBody>
          <a:bodyPr/>
          <a:lstStyle/>
          <a:p>
            <a:r>
              <a:rPr lang="en-GB" dirty="0"/>
              <a:t>Workshop/Visits</a:t>
            </a:r>
          </a:p>
        </p:txBody>
      </p:sp>
      <p:sp>
        <p:nvSpPr>
          <p:cNvPr id="3" name="Content Placeholder 2"/>
          <p:cNvSpPr>
            <a:spLocks noGrp="1"/>
          </p:cNvSpPr>
          <p:nvPr>
            <p:ph idx="1"/>
          </p:nvPr>
        </p:nvSpPr>
        <p:spPr>
          <a:xfrm>
            <a:off x="395536" y="1825625"/>
            <a:ext cx="8352928" cy="4351338"/>
          </a:xfrm>
        </p:spPr>
        <p:txBody>
          <a:bodyPr vert="horz" lIns="91440" tIns="45720" rIns="91440" bIns="45720" rtlCol="0" anchor="t">
            <a:normAutofit/>
          </a:bodyPr>
          <a:lstStyle/>
          <a:p>
            <a:r>
              <a:rPr lang="en-GB" dirty="0"/>
              <a:t>The Careers Team will organise workshops/visits throughout the year that count as Work Experience</a:t>
            </a:r>
          </a:p>
          <a:p>
            <a:r>
              <a:rPr lang="en-GB" dirty="0"/>
              <a:t>For example, for Year 10 the Construction Careers Event in September and the Lincolnshire Health and Care Careers Event on November 13</a:t>
            </a:r>
            <a:r>
              <a:rPr lang="en-GB" baseline="30000" dirty="0"/>
              <a:t>th</a:t>
            </a:r>
            <a:endParaRPr lang="en-GB" dirty="0"/>
          </a:p>
          <a:p>
            <a:r>
              <a:rPr lang="en-GB" dirty="0"/>
              <a:t>This could also include any subject visits that take place</a:t>
            </a:r>
            <a:endParaRPr lang="en-GB" dirty="0">
              <a:cs typeface="Calibri"/>
            </a:endParaRPr>
          </a:p>
          <a:p>
            <a:pPr marL="0" indent="0">
              <a:buNone/>
            </a:pPr>
            <a:endParaRPr lang="en-GB" dirty="0"/>
          </a:p>
        </p:txBody>
      </p:sp>
      <p:sp>
        <p:nvSpPr>
          <p:cNvPr id="4" name="Slide Number Placeholder 3"/>
          <p:cNvSpPr>
            <a:spLocks noGrp="1"/>
          </p:cNvSpPr>
          <p:nvPr>
            <p:ph type="sldNum" sz="quarter" idx="12"/>
          </p:nvPr>
        </p:nvSpPr>
        <p:spPr/>
        <p:txBody>
          <a:bodyPr/>
          <a:lstStyle/>
          <a:p>
            <a:fld id="{C93D5806-CD15-4AA8-BEC3-430868CDA8C8}" type="slidenum">
              <a:rPr lang="en-GB" smtClean="0"/>
              <a:t>7</a:t>
            </a:fld>
            <a:endParaRPr lang="en-GB"/>
          </a:p>
        </p:txBody>
      </p:sp>
    </p:spTree>
    <p:extLst>
      <p:ext uri="{BB962C8B-B14F-4D97-AF65-F5344CB8AC3E}">
        <p14:creationId xmlns:p14="http://schemas.microsoft.com/office/powerpoint/2010/main" val="3357416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65126"/>
            <a:ext cx="8352928" cy="1325563"/>
          </a:xfrm>
        </p:spPr>
        <p:txBody>
          <a:bodyPr/>
          <a:lstStyle/>
          <a:p>
            <a:r>
              <a:rPr lang="en-GB" dirty="0"/>
              <a:t>What do I need to do?</a:t>
            </a:r>
          </a:p>
        </p:txBody>
      </p:sp>
      <p:sp>
        <p:nvSpPr>
          <p:cNvPr id="3" name="Content Placeholder 2"/>
          <p:cNvSpPr>
            <a:spLocks noGrp="1"/>
          </p:cNvSpPr>
          <p:nvPr>
            <p:ph idx="1"/>
          </p:nvPr>
        </p:nvSpPr>
        <p:spPr>
          <a:xfrm>
            <a:off x="395536" y="1825625"/>
            <a:ext cx="8352928" cy="4351338"/>
          </a:xfrm>
        </p:spPr>
        <p:txBody>
          <a:bodyPr vert="horz" lIns="91440" tIns="45720" rIns="91440" bIns="45720" rtlCol="0" anchor="t">
            <a:normAutofit/>
          </a:bodyPr>
          <a:lstStyle/>
          <a:p>
            <a:r>
              <a:rPr lang="en-GB" dirty="0"/>
              <a:t>You need contact your chosen employer and request a placement. Please don't give up if your first one says no, try somewhere else. Give them your allocated dates, get accurate contact details and complete the EXPRESSION OF INTEREST form that will be emailed to you within the next few days. Please advise the employer that Work Experience is administered through the GROFAR platform. Let them know they will receive emails from GROFAR and they will need to ACCEPT the placement and will be sent a RISK ASSESSMENT for completion.</a:t>
            </a:r>
            <a:endParaRPr lang="en-GB" dirty="0">
              <a:cs typeface="Calibri"/>
            </a:endParaRPr>
          </a:p>
          <a:p>
            <a:r>
              <a:rPr lang="en-GB" dirty="0">
                <a:cs typeface="Calibri"/>
              </a:rPr>
              <a:t>Add all the information from your expression of interest form on to the GROFAR platform. You will be sent information on how to use the system and an email invitation to log on. The deadline for you adding your placement on to the system is MONDAY 23rd FEBRUARY 2026</a:t>
            </a:r>
          </a:p>
        </p:txBody>
      </p:sp>
      <p:sp>
        <p:nvSpPr>
          <p:cNvPr id="4" name="Slide Number Placeholder 3"/>
          <p:cNvSpPr>
            <a:spLocks noGrp="1"/>
          </p:cNvSpPr>
          <p:nvPr>
            <p:ph type="sldNum" sz="quarter" idx="12"/>
          </p:nvPr>
        </p:nvSpPr>
        <p:spPr/>
        <p:txBody>
          <a:bodyPr/>
          <a:lstStyle/>
          <a:p>
            <a:fld id="{C93D5806-CD15-4AA8-BEC3-430868CDA8C8}" type="slidenum">
              <a:rPr lang="en-GB" smtClean="0"/>
              <a:t>8</a:t>
            </a:fld>
            <a:endParaRPr lang="en-GB"/>
          </a:p>
        </p:txBody>
      </p:sp>
    </p:spTree>
    <p:extLst>
      <p:ext uri="{BB962C8B-B14F-4D97-AF65-F5344CB8AC3E}">
        <p14:creationId xmlns:p14="http://schemas.microsoft.com/office/powerpoint/2010/main" val="38393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65126"/>
            <a:ext cx="8352928" cy="1325563"/>
          </a:xfrm>
        </p:spPr>
        <p:txBody>
          <a:bodyPr/>
          <a:lstStyle/>
          <a:p>
            <a:r>
              <a:rPr lang="en-GB" dirty="0"/>
              <a:t>What if I need help?</a:t>
            </a:r>
          </a:p>
        </p:txBody>
      </p:sp>
      <p:sp>
        <p:nvSpPr>
          <p:cNvPr id="3" name="Content Placeholder 2"/>
          <p:cNvSpPr>
            <a:spLocks noGrp="1"/>
          </p:cNvSpPr>
          <p:nvPr>
            <p:ph idx="1"/>
          </p:nvPr>
        </p:nvSpPr>
        <p:spPr>
          <a:xfrm>
            <a:off x="395536" y="1825625"/>
            <a:ext cx="8352928" cy="4351338"/>
          </a:xfrm>
        </p:spPr>
        <p:txBody>
          <a:bodyPr vert="horz" lIns="91440" tIns="45720" rIns="91440" bIns="45720" rtlCol="0" anchor="t">
            <a:normAutofit/>
          </a:bodyPr>
          <a:lstStyle/>
          <a:p>
            <a:r>
              <a:rPr lang="en-GB" dirty="0"/>
              <a:t>If you need help you can speak to either:</a:t>
            </a:r>
            <a:endParaRPr lang="en-GB" dirty="0">
              <a:cs typeface="Calibri"/>
            </a:endParaRPr>
          </a:p>
          <a:p>
            <a:pPr marL="0" indent="0">
              <a:buNone/>
            </a:pPr>
            <a:endParaRPr lang="en-GB" dirty="0">
              <a:cs typeface="Calibri"/>
            </a:endParaRPr>
          </a:p>
          <a:p>
            <a:pPr lvl="1"/>
            <a:r>
              <a:rPr lang="en-GB" dirty="0"/>
              <a:t>Mrs Morgan-Brown  </a:t>
            </a:r>
            <a:r>
              <a:rPr lang="en-GB" dirty="0">
                <a:hlinkClick r:id="rId2"/>
              </a:rPr>
              <a:t>smorganbrown@prioryacademies.co.uk</a:t>
            </a:r>
          </a:p>
          <a:p>
            <a:pPr lvl="1"/>
            <a:r>
              <a:rPr lang="en-GB" dirty="0">
                <a:cs typeface="Calibri"/>
              </a:rPr>
              <a:t>Mrs Billett </a:t>
            </a:r>
            <a:r>
              <a:rPr lang="en-GB" dirty="0">
                <a:cs typeface="Calibri"/>
                <a:hlinkClick r:id="rId3"/>
              </a:rPr>
              <a:t>abillett@prioryacademies.co.uk</a:t>
            </a:r>
            <a:endParaRPr lang="en-GB">
              <a:cs typeface="Calibri"/>
            </a:endParaRPr>
          </a:p>
          <a:p>
            <a:pPr lvl="1"/>
            <a:endParaRPr lang="en-GB" dirty="0">
              <a:cs typeface="Calibri"/>
            </a:endParaRPr>
          </a:p>
        </p:txBody>
      </p:sp>
      <p:sp>
        <p:nvSpPr>
          <p:cNvPr id="4" name="Slide Number Placeholder 3"/>
          <p:cNvSpPr>
            <a:spLocks noGrp="1"/>
          </p:cNvSpPr>
          <p:nvPr>
            <p:ph type="sldNum" sz="quarter" idx="12"/>
          </p:nvPr>
        </p:nvSpPr>
        <p:spPr/>
        <p:txBody>
          <a:bodyPr/>
          <a:lstStyle/>
          <a:p>
            <a:fld id="{C93D5806-CD15-4AA8-BEC3-430868CDA8C8}" type="slidenum">
              <a:rPr lang="en-GB" smtClean="0"/>
              <a:t>9</a:t>
            </a:fld>
            <a:endParaRPr lang="en-GB"/>
          </a:p>
        </p:txBody>
      </p:sp>
    </p:spTree>
    <p:extLst>
      <p:ext uri="{BB962C8B-B14F-4D97-AF65-F5344CB8AC3E}">
        <p14:creationId xmlns:p14="http://schemas.microsoft.com/office/powerpoint/2010/main" val="3307793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702">
      <a:dk1>
        <a:sysClr val="windowText" lastClr="000000"/>
      </a:dk1>
      <a:lt1>
        <a:sysClr val="window" lastClr="FFFFFF"/>
      </a:lt1>
      <a:dk2>
        <a:srgbClr val="012169"/>
      </a:dk2>
      <a:lt2>
        <a:srgbClr val="E7E6E6"/>
      </a:lt2>
      <a:accent1>
        <a:srgbClr val="9D7C2F"/>
      </a:accent1>
      <a:accent2>
        <a:srgbClr val="5268C2"/>
      </a:accent2>
      <a:accent3>
        <a:srgbClr val="0057B8"/>
      </a:accent3>
      <a:accent4>
        <a:srgbClr val="87674F"/>
      </a:accent4>
      <a:accent5>
        <a:srgbClr val="7D55C7"/>
      </a:accent5>
      <a:accent6>
        <a:srgbClr val="A6192E"/>
      </a:accent6>
      <a:hlink>
        <a:srgbClr val="0563C1"/>
      </a:hlink>
      <a:folHlink>
        <a:srgbClr val="954F72"/>
      </a:folHlink>
    </a:clrScheme>
    <a:fontScheme name="Custom 198">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SST Presentation Template.potx" id="{83712C7C-D48A-400F-9DE2-4A7A31AA470B}" vid="{FC90BAC0-C7B1-4C95-A6FA-3AC357C52E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276b534-ff84-46b0-bfe9-09a9dfd6827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1A51AEC0C14AF4EA45FCBE3281DBAFA" ma:contentTypeVersion="18" ma:contentTypeDescription="Create a new document." ma:contentTypeScope="" ma:versionID="9349c98746bce3b0f47f6d39b1355448">
  <xsd:schema xmlns:xsd="http://www.w3.org/2001/XMLSchema" xmlns:xs="http://www.w3.org/2001/XMLSchema" xmlns:p="http://schemas.microsoft.com/office/2006/metadata/properties" xmlns:ns3="c276b534-ff84-46b0-bfe9-09a9dfd6827a" xmlns:ns4="b5eee434-a283-45ff-8f51-df51ad76cd71" targetNamespace="http://schemas.microsoft.com/office/2006/metadata/properties" ma:root="true" ma:fieldsID="4c942e16cafe825550fdd866d6f49601" ns3:_="" ns4:_="">
    <xsd:import namespace="c276b534-ff84-46b0-bfe9-09a9dfd6827a"/>
    <xsd:import namespace="b5eee434-a283-45ff-8f51-df51ad76cd7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_activity" minOccurs="0"/>
                <xsd:element ref="ns3:MediaLengthInSeconds"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6b534-ff84-46b0-bfe9-09a9dfd682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_activity" ma:index="21" nillable="true" ma:displayName="_activity" ma:hidden="true" ma:internalName="_activity">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5eee434-a283-45ff-8f51-df51ad76cd7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D0D2B4-9194-4ACF-B624-1B80F8A92746}">
  <ds:schemaRefs>
    <ds:schemaRef ds:uri="http://schemas.microsoft.com/office/2006/metadata/properties"/>
    <ds:schemaRef ds:uri="http://schemas.openxmlformats.org/package/2006/metadata/core-properties"/>
    <ds:schemaRef ds:uri="http://purl.org/dc/dcmitype/"/>
    <ds:schemaRef ds:uri="http://www.w3.org/XML/1998/namespace"/>
    <ds:schemaRef ds:uri="http://purl.org/dc/elements/1.1/"/>
    <ds:schemaRef ds:uri="http://schemas.microsoft.com/office/2006/documentManagement/types"/>
    <ds:schemaRef ds:uri="http://purl.org/dc/terms/"/>
    <ds:schemaRef ds:uri="b5eee434-a283-45ff-8f51-df51ad76cd71"/>
    <ds:schemaRef ds:uri="c276b534-ff84-46b0-bfe9-09a9dfd6827a"/>
    <ds:schemaRef ds:uri="http://schemas.microsoft.com/office/infopath/2007/PartnerControls"/>
  </ds:schemaRefs>
</ds:datastoreItem>
</file>

<file path=customXml/itemProps2.xml><?xml version="1.0" encoding="utf-8"?>
<ds:datastoreItem xmlns:ds="http://schemas.openxmlformats.org/officeDocument/2006/customXml" ds:itemID="{25823BE2-3E12-4D91-87C1-42218E1087AD}">
  <ds:schemaRefs>
    <ds:schemaRef ds:uri="http://schemas.microsoft.com/sharepoint/v3/contenttype/forms"/>
  </ds:schemaRefs>
</ds:datastoreItem>
</file>

<file path=customXml/itemProps3.xml><?xml version="1.0" encoding="utf-8"?>
<ds:datastoreItem xmlns:ds="http://schemas.openxmlformats.org/officeDocument/2006/customXml" ds:itemID="{10A88F13-C3DD-42A8-8233-ABEE20EB1C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76b534-ff84-46b0-bfe9-09a9dfd6827a"/>
    <ds:schemaRef ds:uri="b5eee434-a283-45ff-8f51-df51ad76cd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LSST Presentation Template</Template>
  <TotalTime>248</TotalTime>
  <Words>635</Words>
  <Application>Microsoft Office PowerPoint</Application>
  <PresentationFormat>On-screen Show (4:3)</PresentationFormat>
  <Paragraphs>63</Paragraphs>
  <Slides>9</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PowerPoint Presentation</vt:lpstr>
      <vt:lpstr>Why complete work experience?</vt:lpstr>
      <vt:lpstr>Menu</vt:lpstr>
      <vt:lpstr>Placement Based Work Experience</vt:lpstr>
      <vt:lpstr>Online Work Experience</vt:lpstr>
      <vt:lpstr>Volunteering </vt:lpstr>
      <vt:lpstr>Workshop/Visits</vt:lpstr>
      <vt:lpstr>What do I need to do?</vt:lpstr>
      <vt:lpstr>What if I need help?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G Sleight</dc:creator>
  <cp:keywords/>
  <cp:lastModifiedBy>Mrs S Morgan-Brown</cp:lastModifiedBy>
  <cp:revision>208</cp:revision>
  <cp:lastPrinted>2025-10-15T10:32:01Z</cp:lastPrinted>
  <dcterms:created xsi:type="dcterms:W3CDTF">2021-10-09T15:29:26Z</dcterms:created>
  <dcterms:modified xsi:type="dcterms:W3CDTF">2025-10-23T12:12:25Z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0x010100B1A51AEC0C14AF4EA45FCBE3281DBAFA</vt:lpwstr>
  </property>
</Properties>
</file>