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4"/>
  </p:sldMasterIdLst>
  <p:notesMasterIdLst>
    <p:notesMasterId r:id="rId33"/>
  </p:notesMasterIdLst>
  <p:sldIdLst>
    <p:sldId id="283" r:id="rId5"/>
    <p:sldId id="286" r:id="rId6"/>
    <p:sldId id="287" r:id="rId7"/>
    <p:sldId id="288" r:id="rId8"/>
    <p:sldId id="289" r:id="rId9"/>
    <p:sldId id="290" r:id="rId10"/>
    <p:sldId id="291" r:id="rId11"/>
    <p:sldId id="292" r:id="rId12"/>
    <p:sldId id="293" r:id="rId13"/>
    <p:sldId id="294" r:id="rId14"/>
    <p:sldId id="295" r:id="rId15"/>
    <p:sldId id="296" r:id="rId16"/>
    <p:sldId id="297" r:id="rId17"/>
    <p:sldId id="298" r:id="rId18"/>
    <p:sldId id="299" r:id="rId19"/>
    <p:sldId id="300" r:id="rId20"/>
    <p:sldId id="301" r:id="rId21"/>
    <p:sldId id="302" r:id="rId22"/>
    <p:sldId id="303" r:id="rId23"/>
    <p:sldId id="304" r:id="rId24"/>
    <p:sldId id="305" r:id="rId25"/>
    <p:sldId id="306" r:id="rId26"/>
    <p:sldId id="307" r:id="rId27"/>
    <p:sldId id="308" r:id="rId28"/>
    <p:sldId id="309" r:id="rId29"/>
    <p:sldId id="310" r:id="rId30"/>
    <p:sldId id="311" r:id="rId31"/>
    <p:sldId id="312"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2060"/>
    <a:srgbClr val="012169"/>
    <a:srgbClr val="002E99"/>
    <a:srgbClr val="AC93E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972" autoAdjust="0"/>
    <p:restoredTop sz="94660"/>
  </p:normalViewPr>
  <p:slideViewPr>
    <p:cSldViewPr snapToGrid="0">
      <p:cViewPr varScale="1">
        <p:scale>
          <a:sx n="108" d="100"/>
          <a:sy n="108" d="100"/>
        </p:scale>
        <p:origin x="426" y="102"/>
      </p:cViewPr>
      <p:guideLst/>
    </p:cSldViewPr>
  </p:slideViewPr>
  <p:notesTextViewPr>
    <p:cViewPr>
      <p:scale>
        <a:sx n="1" d="1"/>
        <a:sy n="1" d="1"/>
      </p:scale>
      <p:origin x="0" y="0"/>
    </p:cViewPr>
  </p:notesTextViewPr>
  <p:notesViewPr>
    <p:cSldViewPr snapToGrid="0">
      <p:cViewPr varScale="1">
        <p:scale>
          <a:sx n="83" d="100"/>
          <a:sy n="83" d="100"/>
        </p:scale>
        <p:origin x="3930" y="96"/>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49A34D8-F600-40B8-B632-0962A7884DA2}" type="datetimeFigureOut">
              <a:rPr lang="en-GB" smtClean="0"/>
              <a:t>01/04/2026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45CC019-DB5B-463A-9140-1C551060D19B}" type="slidenum">
              <a:rPr lang="en-GB" smtClean="0"/>
              <a:t>‹#›</a:t>
            </a:fld>
            <a:endParaRPr lang="en-GB"/>
          </a:p>
        </p:txBody>
      </p:sp>
    </p:spTree>
    <p:extLst>
      <p:ext uri="{BB962C8B-B14F-4D97-AF65-F5344CB8AC3E}">
        <p14:creationId xmlns:p14="http://schemas.microsoft.com/office/powerpoint/2010/main" val="38497517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45CC019-DB5B-463A-9140-1C551060D19B}" type="slidenum">
              <a:rPr lang="en-GB" smtClean="0"/>
              <a:t>1</a:t>
            </a:fld>
            <a:endParaRPr lang="en-GB"/>
          </a:p>
        </p:txBody>
      </p:sp>
    </p:spTree>
    <p:extLst>
      <p:ext uri="{BB962C8B-B14F-4D97-AF65-F5344CB8AC3E}">
        <p14:creationId xmlns:p14="http://schemas.microsoft.com/office/powerpoint/2010/main" val="23689364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45CC019-DB5B-463A-9140-1C551060D19B}" type="slidenum">
              <a:rPr lang="en-GB" smtClean="0"/>
              <a:t>2</a:t>
            </a:fld>
            <a:endParaRPr lang="en-GB"/>
          </a:p>
        </p:txBody>
      </p:sp>
    </p:spTree>
    <p:extLst>
      <p:ext uri="{BB962C8B-B14F-4D97-AF65-F5344CB8AC3E}">
        <p14:creationId xmlns:p14="http://schemas.microsoft.com/office/powerpoint/2010/main" val="35394136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process starts tonight. </a:t>
            </a:r>
          </a:p>
          <a:p>
            <a:r>
              <a:rPr lang="en-GB" dirty="0"/>
              <a:t>UCAS Reg done in form time. Free to register, does not commit you to going.</a:t>
            </a:r>
          </a:p>
          <a:p>
            <a:r>
              <a:rPr lang="en-GB" dirty="0"/>
              <a:t>UCAS Discovery Day over 100 </a:t>
            </a:r>
            <a:r>
              <a:rPr lang="en-GB" dirty="0" err="1"/>
              <a:t>uni’s</a:t>
            </a:r>
            <a:r>
              <a:rPr lang="en-GB" dirty="0"/>
              <a:t>. You will need to join the group booking to come along and download your ticket, you will be sent the details. Plan your visit, think about which stands you want to speak to. Talk to staff. Register an interest using the QR codes. </a:t>
            </a:r>
          </a:p>
          <a:p>
            <a:r>
              <a:rPr lang="en-GB" dirty="0"/>
              <a:t>Personal statement workshops in school</a:t>
            </a:r>
          </a:p>
          <a:p>
            <a:r>
              <a:rPr lang="en-GB" dirty="0"/>
              <a:t>UCAS courses for 2027 entry displayed 28-4-26</a:t>
            </a:r>
          </a:p>
          <a:p>
            <a:endParaRPr lang="en-GB" dirty="0"/>
          </a:p>
        </p:txBody>
      </p:sp>
      <p:sp>
        <p:nvSpPr>
          <p:cNvPr id="4" name="Slide Number Placeholder 3"/>
          <p:cNvSpPr>
            <a:spLocks noGrp="1"/>
          </p:cNvSpPr>
          <p:nvPr>
            <p:ph type="sldNum" sz="quarter" idx="5"/>
          </p:nvPr>
        </p:nvSpPr>
        <p:spPr/>
        <p:txBody>
          <a:bodyPr/>
          <a:lstStyle/>
          <a:p>
            <a:fld id="{945CC019-DB5B-463A-9140-1C551060D19B}" type="slidenum">
              <a:rPr lang="en-GB" smtClean="0"/>
              <a:t>3</a:t>
            </a:fld>
            <a:endParaRPr lang="en-GB"/>
          </a:p>
        </p:txBody>
      </p:sp>
    </p:spTree>
    <p:extLst>
      <p:ext uri="{BB962C8B-B14F-4D97-AF65-F5344CB8AC3E}">
        <p14:creationId xmlns:p14="http://schemas.microsoft.com/office/powerpoint/2010/main" val="22175836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School deadlines will be earlier. EE – Wednesday 7</a:t>
            </a:r>
            <a:r>
              <a:rPr lang="en-GB" baseline="30000" dirty="0"/>
              <a:t>th</a:t>
            </a:r>
            <a:r>
              <a:rPr lang="en-GB" dirty="0"/>
              <a:t> October, all others Friday 18</a:t>
            </a:r>
            <a:r>
              <a:rPr lang="en-GB" baseline="30000" dirty="0"/>
              <a:t>th</a:t>
            </a:r>
            <a:r>
              <a:rPr lang="en-GB" dirty="0"/>
              <a:t> December. Year 12 mocks immediately after the Christmas break</a:t>
            </a:r>
          </a:p>
          <a:p>
            <a:r>
              <a:rPr lang="en-GB" dirty="0"/>
              <a:t>As soon as an application is ready it will be submitted.</a:t>
            </a:r>
          </a:p>
          <a:p>
            <a:r>
              <a:rPr lang="en-GB" dirty="0"/>
              <a:t>The majority of unis make offers almost as soon as they receive an application, others will wait until after the ECD</a:t>
            </a:r>
          </a:p>
          <a:p>
            <a:r>
              <a:rPr lang="en-GB" dirty="0"/>
              <a:t>Healthcare applications – apply in good time, interviews will be required</a:t>
            </a:r>
          </a:p>
          <a:p>
            <a:r>
              <a:rPr lang="en-GB" dirty="0"/>
              <a:t>Every student will have one to one meeting with me </a:t>
            </a:r>
          </a:p>
        </p:txBody>
      </p:sp>
      <p:sp>
        <p:nvSpPr>
          <p:cNvPr id="4" name="Slide Number Placeholder 3"/>
          <p:cNvSpPr>
            <a:spLocks noGrp="1"/>
          </p:cNvSpPr>
          <p:nvPr>
            <p:ph type="sldNum" sz="quarter" idx="5"/>
          </p:nvPr>
        </p:nvSpPr>
        <p:spPr/>
        <p:txBody>
          <a:bodyPr/>
          <a:lstStyle/>
          <a:p>
            <a:fld id="{945CC019-DB5B-463A-9140-1C551060D19B}" type="slidenum">
              <a:rPr lang="en-GB" smtClean="0"/>
              <a:t>4</a:t>
            </a:fld>
            <a:endParaRPr lang="en-GB"/>
          </a:p>
        </p:txBody>
      </p:sp>
    </p:spTree>
    <p:extLst>
      <p:ext uri="{BB962C8B-B14F-4D97-AF65-F5344CB8AC3E}">
        <p14:creationId xmlns:p14="http://schemas.microsoft.com/office/powerpoint/2010/main" val="2797220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 option for apple pay</a:t>
            </a:r>
          </a:p>
        </p:txBody>
      </p:sp>
      <p:sp>
        <p:nvSpPr>
          <p:cNvPr id="4" name="Slide Number Placeholder 3"/>
          <p:cNvSpPr>
            <a:spLocks noGrp="1"/>
          </p:cNvSpPr>
          <p:nvPr>
            <p:ph type="sldNum" sz="quarter" idx="5"/>
          </p:nvPr>
        </p:nvSpPr>
        <p:spPr/>
        <p:txBody>
          <a:bodyPr/>
          <a:lstStyle/>
          <a:p>
            <a:fld id="{945CC019-DB5B-463A-9140-1C551060D19B}" type="slidenum">
              <a:rPr lang="en-GB" smtClean="0"/>
              <a:t>5</a:t>
            </a:fld>
            <a:endParaRPr lang="en-GB"/>
          </a:p>
        </p:txBody>
      </p:sp>
    </p:spTree>
    <p:extLst>
      <p:ext uri="{BB962C8B-B14F-4D97-AF65-F5344CB8AC3E}">
        <p14:creationId xmlns:p14="http://schemas.microsoft.com/office/powerpoint/2010/main" val="41241056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From tutors will have your predicted grades before we break for Summer. Please make sure you know what they are. DDD predictions, no AAA courses</a:t>
            </a:r>
          </a:p>
          <a:p>
            <a:r>
              <a:rPr lang="en-GB" dirty="0"/>
              <a:t>Attendance to form is essential to receive info and updates. Regular check of emails</a:t>
            </a:r>
          </a:p>
          <a:p>
            <a:r>
              <a:rPr lang="en-GB" dirty="0"/>
              <a:t>How the course is taught, lectures, tutorials, small group sessions, work placements, independent study</a:t>
            </a:r>
          </a:p>
          <a:p>
            <a:r>
              <a:rPr lang="en-GB" dirty="0"/>
              <a:t>How is the course assessed, written exams, practical exams, course work</a:t>
            </a:r>
          </a:p>
          <a:p>
            <a:r>
              <a:rPr lang="en-GB" dirty="0"/>
              <a:t>What accommodation is available</a:t>
            </a:r>
          </a:p>
          <a:p>
            <a:r>
              <a:rPr lang="en-GB" dirty="0"/>
              <a:t>Can you have a year abroad</a:t>
            </a:r>
          </a:p>
          <a:p>
            <a:r>
              <a:rPr lang="en-GB" dirty="0"/>
              <a:t>Can you have a year in industry</a:t>
            </a:r>
          </a:p>
          <a:p>
            <a:r>
              <a:rPr lang="en-GB" dirty="0"/>
              <a:t>University league tables </a:t>
            </a:r>
            <a:r>
              <a:rPr lang="en-GB" dirty="0" err="1"/>
              <a:t>eg</a:t>
            </a:r>
            <a:r>
              <a:rPr lang="en-GB" dirty="0"/>
              <a:t> The Guardian use alongside other research. </a:t>
            </a:r>
          </a:p>
          <a:p>
            <a:endParaRPr lang="en-GB" dirty="0"/>
          </a:p>
        </p:txBody>
      </p:sp>
      <p:sp>
        <p:nvSpPr>
          <p:cNvPr id="4" name="Slide Number Placeholder 3"/>
          <p:cNvSpPr>
            <a:spLocks noGrp="1"/>
          </p:cNvSpPr>
          <p:nvPr>
            <p:ph type="sldNum" sz="quarter" idx="5"/>
          </p:nvPr>
        </p:nvSpPr>
        <p:spPr/>
        <p:txBody>
          <a:bodyPr/>
          <a:lstStyle/>
          <a:p>
            <a:fld id="{945CC019-DB5B-463A-9140-1C551060D19B}" type="slidenum">
              <a:rPr lang="en-GB" smtClean="0"/>
              <a:t>6</a:t>
            </a:fld>
            <a:endParaRPr lang="en-GB"/>
          </a:p>
        </p:txBody>
      </p:sp>
    </p:spTree>
    <p:extLst>
      <p:ext uri="{BB962C8B-B14F-4D97-AF65-F5344CB8AC3E}">
        <p14:creationId xmlns:p14="http://schemas.microsoft.com/office/powerpoint/2010/main" val="42484439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Check if you need to sit any additional entry tests check deadlines. Organising these is up to you. Taken at Pearson Vue</a:t>
            </a:r>
          </a:p>
          <a:p>
            <a:r>
              <a:rPr lang="en-GB" dirty="0"/>
              <a:t>Everyone applying will have predicted grades that either meet or exceed entry requirements</a:t>
            </a:r>
          </a:p>
          <a:p>
            <a:r>
              <a:rPr lang="en-GB" dirty="0"/>
              <a:t>For the Russell group of unis competition is fierce EG Cambridge 24,500 apps, 4500 places. Pembroke 1011 apps, 626 interviews, 130 places</a:t>
            </a:r>
          </a:p>
          <a:p>
            <a:r>
              <a:rPr lang="en-GB" dirty="0"/>
              <a:t>USA long process lots of additional work, expensive</a:t>
            </a:r>
          </a:p>
          <a:p>
            <a:r>
              <a:rPr lang="en-GB" dirty="0"/>
              <a:t>We </a:t>
            </a:r>
            <a:r>
              <a:rPr lang="en-GB"/>
              <a:t>can not </a:t>
            </a:r>
            <a:r>
              <a:rPr lang="en-GB" dirty="0"/>
              <a:t>make the decision for you</a:t>
            </a:r>
          </a:p>
        </p:txBody>
      </p:sp>
      <p:sp>
        <p:nvSpPr>
          <p:cNvPr id="4" name="Slide Number Placeholder 3"/>
          <p:cNvSpPr>
            <a:spLocks noGrp="1"/>
          </p:cNvSpPr>
          <p:nvPr>
            <p:ph type="sldNum" sz="quarter" idx="5"/>
          </p:nvPr>
        </p:nvSpPr>
        <p:spPr/>
        <p:txBody>
          <a:bodyPr/>
          <a:lstStyle/>
          <a:p>
            <a:fld id="{945CC019-DB5B-463A-9140-1C551060D19B}" type="slidenum">
              <a:rPr lang="en-GB" smtClean="0"/>
              <a:t>7</a:t>
            </a:fld>
            <a:endParaRPr lang="en-GB"/>
          </a:p>
        </p:txBody>
      </p:sp>
    </p:spTree>
    <p:extLst>
      <p:ext uri="{BB962C8B-B14F-4D97-AF65-F5344CB8AC3E}">
        <p14:creationId xmlns:p14="http://schemas.microsoft.com/office/powerpoint/2010/main" val="6776977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Check individual </a:t>
            </a:r>
            <a:r>
              <a:rPr lang="en-GB" dirty="0" err="1"/>
              <a:t>uni</a:t>
            </a:r>
            <a:r>
              <a:rPr lang="en-GB" dirty="0"/>
              <a:t> websites, all different EG Access to Leeds, Newcastle Partners. Info taken from UCAS application</a:t>
            </a:r>
          </a:p>
        </p:txBody>
      </p:sp>
      <p:sp>
        <p:nvSpPr>
          <p:cNvPr id="4" name="Slide Number Placeholder 3"/>
          <p:cNvSpPr>
            <a:spLocks noGrp="1"/>
          </p:cNvSpPr>
          <p:nvPr>
            <p:ph type="sldNum" sz="quarter" idx="5"/>
          </p:nvPr>
        </p:nvSpPr>
        <p:spPr/>
        <p:txBody>
          <a:bodyPr/>
          <a:lstStyle/>
          <a:p>
            <a:fld id="{945CC019-DB5B-463A-9140-1C551060D19B}" type="slidenum">
              <a:rPr lang="en-GB" smtClean="0"/>
              <a:t>8</a:t>
            </a:fld>
            <a:endParaRPr lang="en-GB"/>
          </a:p>
        </p:txBody>
      </p:sp>
    </p:spTree>
    <p:extLst>
      <p:ext uri="{BB962C8B-B14F-4D97-AF65-F5344CB8AC3E}">
        <p14:creationId xmlns:p14="http://schemas.microsoft.com/office/powerpoint/2010/main" val="42761612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Different unis and even different departments have a different emphasis on the personal statement. Research, read, virtual lectures, taster sessions, work experience. </a:t>
            </a:r>
          </a:p>
          <a:p>
            <a:r>
              <a:rPr lang="en-GB" dirty="0"/>
              <a:t>Make it relevant to the course you are applying for</a:t>
            </a:r>
          </a:p>
          <a:p>
            <a:r>
              <a:rPr lang="en-GB" dirty="0"/>
              <a:t>It has to be a true  reflection of you, please don’t let someone else write it on your behalf</a:t>
            </a:r>
          </a:p>
          <a:p>
            <a:r>
              <a:rPr lang="en-GB" dirty="0"/>
              <a:t>Give examples of what you have done and the impact it had</a:t>
            </a:r>
          </a:p>
          <a:p>
            <a:r>
              <a:rPr lang="en-GB" dirty="0"/>
              <a:t>UCAS uses software to check authenticity of your work and will decline your application</a:t>
            </a:r>
          </a:p>
          <a:p>
            <a:r>
              <a:rPr lang="en-GB" dirty="0"/>
              <a:t>There could be a temptation to use AI, please use carefully and sparingly. AI can be generic your PERSONAL statement should be PERSONAL</a:t>
            </a:r>
          </a:p>
          <a:p>
            <a:r>
              <a:rPr lang="en-GB" dirty="0"/>
              <a:t>Do not keep using an AI checker. More checks, more matching</a:t>
            </a:r>
          </a:p>
        </p:txBody>
      </p:sp>
      <p:sp>
        <p:nvSpPr>
          <p:cNvPr id="4" name="Slide Number Placeholder 3"/>
          <p:cNvSpPr>
            <a:spLocks noGrp="1"/>
          </p:cNvSpPr>
          <p:nvPr>
            <p:ph type="sldNum" sz="quarter" idx="5"/>
          </p:nvPr>
        </p:nvSpPr>
        <p:spPr/>
        <p:txBody>
          <a:bodyPr/>
          <a:lstStyle/>
          <a:p>
            <a:fld id="{945CC019-DB5B-463A-9140-1C551060D19B}" type="slidenum">
              <a:rPr lang="en-GB" smtClean="0"/>
              <a:t>9</a:t>
            </a:fld>
            <a:endParaRPr lang="en-GB"/>
          </a:p>
        </p:txBody>
      </p:sp>
    </p:spTree>
    <p:extLst>
      <p:ext uri="{BB962C8B-B14F-4D97-AF65-F5344CB8AC3E}">
        <p14:creationId xmlns:p14="http://schemas.microsoft.com/office/powerpoint/2010/main" val="40479515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45CC019-DB5B-463A-9140-1C551060D19B}" type="slidenum">
              <a:rPr lang="en-GB" smtClean="0"/>
              <a:t>10</a:t>
            </a:fld>
            <a:endParaRPr lang="en-GB"/>
          </a:p>
        </p:txBody>
      </p:sp>
    </p:spTree>
    <p:extLst>
      <p:ext uri="{BB962C8B-B14F-4D97-AF65-F5344CB8AC3E}">
        <p14:creationId xmlns:p14="http://schemas.microsoft.com/office/powerpoint/2010/main" val="36457137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45CC019-DB5B-463A-9140-1C551060D19B}" type="slidenum">
              <a:rPr lang="en-GB" smtClean="0"/>
              <a:t>11</a:t>
            </a:fld>
            <a:endParaRPr lang="en-GB"/>
          </a:p>
        </p:txBody>
      </p:sp>
    </p:spTree>
    <p:extLst>
      <p:ext uri="{BB962C8B-B14F-4D97-AF65-F5344CB8AC3E}">
        <p14:creationId xmlns:p14="http://schemas.microsoft.com/office/powerpoint/2010/main" val="28645613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45CC019-DB5B-463A-9140-1C551060D19B}" type="slidenum">
              <a:rPr lang="en-GB" smtClean="0"/>
              <a:t>12</a:t>
            </a:fld>
            <a:endParaRPr lang="en-GB"/>
          </a:p>
        </p:txBody>
      </p:sp>
    </p:spTree>
    <p:extLst>
      <p:ext uri="{BB962C8B-B14F-4D97-AF65-F5344CB8AC3E}">
        <p14:creationId xmlns:p14="http://schemas.microsoft.com/office/powerpoint/2010/main" val="20178433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45CC019-DB5B-463A-9140-1C551060D19B}" type="slidenum">
              <a:rPr lang="en-GB" smtClean="0"/>
              <a:t>13</a:t>
            </a:fld>
            <a:endParaRPr lang="en-GB"/>
          </a:p>
        </p:txBody>
      </p:sp>
    </p:spTree>
    <p:extLst>
      <p:ext uri="{BB962C8B-B14F-4D97-AF65-F5344CB8AC3E}">
        <p14:creationId xmlns:p14="http://schemas.microsoft.com/office/powerpoint/2010/main" val="336037769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45CC019-DB5B-463A-9140-1C551060D19B}" type="slidenum">
              <a:rPr lang="en-GB" smtClean="0"/>
              <a:t>14</a:t>
            </a:fld>
            <a:endParaRPr lang="en-GB"/>
          </a:p>
        </p:txBody>
      </p:sp>
    </p:spTree>
    <p:extLst>
      <p:ext uri="{BB962C8B-B14F-4D97-AF65-F5344CB8AC3E}">
        <p14:creationId xmlns:p14="http://schemas.microsoft.com/office/powerpoint/2010/main" val="27638527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Library/podcasts/ online publications, virtual conferences/webinars</a:t>
            </a:r>
          </a:p>
          <a:p>
            <a:r>
              <a:rPr lang="en-GB" dirty="0"/>
              <a:t>Universities will often have recommended reading lists, check the course page</a:t>
            </a:r>
          </a:p>
          <a:p>
            <a:r>
              <a:rPr lang="en-GB" dirty="0"/>
              <a:t>If there is something you need that the library doesn’t have speak to Mrs Allen, she may well be bale to get it for </a:t>
            </a:r>
            <a:r>
              <a:rPr lang="en-GB" dirty="0" err="1"/>
              <a:t>oyu</a:t>
            </a:r>
            <a:endParaRPr lang="en-GB" dirty="0"/>
          </a:p>
        </p:txBody>
      </p:sp>
      <p:sp>
        <p:nvSpPr>
          <p:cNvPr id="4" name="Slide Number Placeholder 3"/>
          <p:cNvSpPr>
            <a:spLocks noGrp="1"/>
          </p:cNvSpPr>
          <p:nvPr>
            <p:ph type="sldNum" sz="quarter" idx="5"/>
          </p:nvPr>
        </p:nvSpPr>
        <p:spPr/>
        <p:txBody>
          <a:bodyPr/>
          <a:lstStyle/>
          <a:p>
            <a:fld id="{945CC019-DB5B-463A-9140-1C551060D19B}" type="slidenum">
              <a:rPr lang="en-GB" smtClean="0"/>
              <a:t>15</a:t>
            </a:fld>
            <a:endParaRPr lang="en-GB"/>
          </a:p>
        </p:txBody>
      </p:sp>
    </p:spTree>
    <p:extLst>
      <p:ext uri="{BB962C8B-B14F-4D97-AF65-F5344CB8AC3E}">
        <p14:creationId xmlns:p14="http://schemas.microsoft.com/office/powerpoint/2010/main" val="145629313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Attendance to form is important. Your form tutor will be writing your reference</a:t>
            </a:r>
          </a:p>
          <a:p>
            <a:r>
              <a:rPr lang="en-GB" dirty="0"/>
              <a:t>Realistic predicted grades – no point inflating grades this could lead to an offer for a place that you will not be bale to go to. </a:t>
            </a:r>
          </a:p>
          <a:p>
            <a:r>
              <a:rPr lang="en-GB" dirty="0"/>
              <a:t>Extenuating </a:t>
            </a:r>
            <a:r>
              <a:rPr lang="en-GB" dirty="0" err="1"/>
              <a:t>circs</a:t>
            </a:r>
            <a:r>
              <a:rPr lang="en-GB" dirty="0"/>
              <a:t>…. Can discuss when submitting, we cannot add without permission  </a:t>
            </a:r>
          </a:p>
        </p:txBody>
      </p:sp>
      <p:sp>
        <p:nvSpPr>
          <p:cNvPr id="4" name="Slide Number Placeholder 3"/>
          <p:cNvSpPr>
            <a:spLocks noGrp="1"/>
          </p:cNvSpPr>
          <p:nvPr>
            <p:ph type="sldNum" sz="quarter" idx="5"/>
          </p:nvPr>
        </p:nvSpPr>
        <p:spPr/>
        <p:txBody>
          <a:bodyPr/>
          <a:lstStyle/>
          <a:p>
            <a:fld id="{945CC019-DB5B-463A-9140-1C551060D19B}" type="slidenum">
              <a:rPr lang="en-GB" smtClean="0"/>
              <a:t>16</a:t>
            </a:fld>
            <a:endParaRPr lang="en-GB"/>
          </a:p>
        </p:txBody>
      </p:sp>
    </p:spTree>
    <p:extLst>
      <p:ext uri="{BB962C8B-B14F-4D97-AF65-F5344CB8AC3E}">
        <p14:creationId xmlns:p14="http://schemas.microsoft.com/office/powerpoint/2010/main" val="117809820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 your personal statement has been checked, your reference written and your application is complete. Book in a one to one meeting with me and it will all be checked to make sure it is the best it can be before being submitted</a:t>
            </a:r>
          </a:p>
          <a:p>
            <a:r>
              <a:rPr lang="en-GB" dirty="0"/>
              <a:t>Prepare for interviews Oxbridge, Medicine, Dentistry, Vet Med, Nursing, Midwifery and some other allied health professions</a:t>
            </a:r>
          </a:p>
        </p:txBody>
      </p:sp>
      <p:sp>
        <p:nvSpPr>
          <p:cNvPr id="4" name="Slide Number Placeholder 3"/>
          <p:cNvSpPr>
            <a:spLocks noGrp="1"/>
          </p:cNvSpPr>
          <p:nvPr>
            <p:ph type="sldNum" sz="quarter" idx="5"/>
          </p:nvPr>
        </p:nvSpPr>
        <p:spPr/>
        <p:txBody>
          <a:bodyPr/>
          <a:lstStyle/>
          <a:p>
            <a:fld id="{945CC019-DB5B-463A-9140-1C551060D19B}" type="slidenum">
              <a:rPr lang="en-GB" smtClean="0"/>
              <a:t>17</a:t>
            </a:fld>
            <a:endParaRPr lang="en-GB"/>
          </a:p>
        </p:txBody>
      </p:sp>
    </p:spTree>
    <p:extLst>
      <p:ext uri="{BB962C8B-B14F-4D97-AF65-F5344CB8AC3E}">
        <p14:creationId xmlns:p14="http://schemas.microsoft.com/office/powerpoint/2010/main" val="327188093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Very little info available as yet. Will keep you updates</a:t>
            </a:r>
          </a:p>
        </p:txBody>
      </p:sp>
      <p:sp>
        <p:nvSpPr>
          <p:cNvPr id="4" name="Slide Number Placeholder 3"/>
          <p:cNvSpPr>
            <a:spLocks noGrp="1"/>
          </p:cNvSpPr>
          <p:nvPr>
            <p:ph type="sldNum" sz="quarter" idx="5"/>
          </p:nvPr>
        </p:nvSpPr>
        <p:spPr/>
        <p:txBody>
          <a:bodyPr/>
          <a:lstStyle/>
          <a:p>
            <a:fld id="{945CC019-DB5B-463A-9140-1C551060D19B}" type="slidenum">
              <a:rPr lang="en-GB" smtClean="0"/>
              <a:t>18</a:t>
            </a:fld>
            <a:endParaRPr lang="en-GB"/>
          </a:p>
        </p:txBody>
      </p:sp>
    </p:spTree>
    <p:extLst>
      <p:ext uri="{BB962C8B-B14F-4D97-AF65-F5344CB8AC3E}">
        <p14:creationId xmlns:p14="http://schemas.microsoft.com/office/powerpoint/2010/main" val="25877104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Vital to check each university, different rules &amp; regs. </a:t>
            </a:r>
          </a:p>
        </p:txBody>
      </p:sp>
      <p:sp>
        <p:nvSpPr>
          <p:cNvPr id="4" name="Slide Number Placeholder 3"/>
          <p:cNvSpPr>
            <a:spLocks noGrp="1"/>
          </p:cNvSpPr>
          <p:nvPr>
            <p:ph type="sldNum" sz="quarter" idx="5"/>
          </p:nvPr>
        </p:nvSpPr>
        <p:spPr/>
        <p:txBody>
          <a:bodyPr/>
          <a:lstStyle/>
          <a:p>
            <a:fld id="{945CC019-DB5B-463A-9140-1C551060D19B}" type="slidenum">
              <a:rPr lang="en-GB" smtClean="0"/>
              <a:t>19</a:t>
            </a:fld>
            <a:endParaRPr lang="en-GB"/>
          </a:p>
        </p:txBody>
      </p:sp>
    </p:spTree>
    <p:extLst>
      <p:ext uri="{BB962C8B-B14F-4D97-AF65-F5344CB8AC3E}">
        <p14:creationId xmlns:p14="http://schemas.microsoft.com/office/powerpoint/2010/main" val="290295804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45CC019-DB5B-463A-9140-1C551060D19B}" type="slidenum">
              <a:rPr lang="en-GB" smtClean="0"/>
              <a:t>20</a:t>
            </a:fld>
            <a:endParaRPr lang="en-GB"/>
          </a:p>
        </p:txBody>
      </p:sp>
    </p:spTree>
    <p:extLst>
      <p:ext uri="{BB962C8B-B14F-4D97-AF65-F5344CB8AC3E}">
        <p14:creationId xmlns:p14="http://schemas.microsoft.com/office/powerpoint/2010/main" val="104496246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45CC019-DB5B-463A-9140-1C551060D19B}" type="slidenum">
              <a:rPr lang="en-GB" smtClean="0"/>
              <a:t>21</a:t>
            </a:fld>
            <a:endParaRPr lang="en-GB"/>
          </a:p>
        </p:txBody>
      </p:sp>
    </p:spTree>
    <p:extLst>
      <p:ext uri="{BB962C8B-B14F-4D97-AF65-F5344CB8AC3E}">
        <p14:creationId xmlns:p14="http://schemas.microsoft.com/office/powerpoint/2010/main" val="57121507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45CC019-DB5B-463A-9140-1C551060D19B}" type="slidenum">
              <a:rPr lang="en-GB" smtClean="0"/>
              <a:t>22</a:t>
            </a:fld>
            <a:endParaRPr lang="en-GB"/>
          </a:p>
        </p:txBody>
      </p:sp>
    </p:spTree>
    <p:extLst>
      <p:ext uri="{BB962C8B-B14F-4D97-AF65-F5344CB8AC3E}">
        <p14:creationId xmlns:p14="http://schemas.microsoft.com/office/powerpoint/2010/main" val="405595934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45CC019-DB5B-463A-9140-1C551060D19B}" type="slidenum">
              <a:rPr lang="en-GB" smtClean="0"/>
              <a:t>23</a:t>
            </a:fld>
            <a:endParaRPr lang="en-GB"/>
          </a:p>
        </p:txBody>
      </p:sp>
    </p:spTree>
    <p:extLst>
      <p:ext uri="{BB962C8B-B14F-4D97-AF65-F5344CB8AC3E}">
        <p14:creationId xmlns:p14="http://schemas.microsoft.com/office/powerpoint/2010/main" val="406880297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Siemens, PWC, BAE Systems, Rolls Royce, CMS Solicitors</a:t>
            </a:r>
          </a:p>
          <a:p>
            <a:r>
              <a:rPr lang="en-GB" dirty="0"/>
              <a:t>All are slightly different in regard to time at </a:t>
            </a:r>
            <a:r>
              <a:rPr lang="en-GB" dirty="0" err="1"/>
              <a:t>uni</a:t>
            </a:r>
            <a:r>
              <a:rPr lang="en-GB" dirty="0"/>
              <a:t> versus time in work 80/20</a:t>
            </a:r>
          </a:p>
          <a:p>
            <a:r>
              <a:rPr lang="en-GB" dirty="0"/>
              <a:t>You will not get the </a:t>
            </a:r>
            <a:r>
              <a:rPr lang="en-GB" dirty="0" err="1"/>
              <a:t>uni</a:t>
            </a:r>
            <a:r>
              <a:rPr lang="en-GB" dirty="0"/>
              <a:t> experience</a:t>
            </a:r>
          </a:p>
          <a:p>
            <a:r>
              <a:rPr lang="en-GB" dirty="0"/>
              <a:t>Extremely competitive, need to meet the degree course requirements as well as employer requirements</a:t>
            </a:r>
          </a:p>
          <a:p>
            <a:r>
              <a:rPr lang="en-GB" dirty="0"/>
              <a:t>Does not affect your 5 choices, apply for as many as you want</a:t>
            </a:r>
          </a:p>
        </p:txBody>
      </p:sp>
      <p:sp>
        <p:nvSpPr>
          <p:cNvPr id="4" name="Slide Number Placeholder 3"/>
          <p:cNvSpPr>
            <a:spLocks noGrp="1"/>
          </p:cNvSpPr>
          <p:nvPr>
            <p:ph type="sldNum" sz="quarter" idx="5"/>
          </p:nvPr>
        </p:nvSpPr>
        <p:spPr/>
        <p:txBody>
          <a:bodyPr/>
          <a:lstStyle/>
          <a:p>
            <a:fld id="{945CC019-DB5B-463A-9140-1C551060D19B}" type="slidenum">
              <a:rPr lang="en-GB" smtClean="0"/>
              <a:t>24</a:t>
            </a:fld>
            <a:endParaRPr lang="en-GB"/>
          </a:p>
        </p:txBody>
      </p:sp>
    </p:spTree>
    <p:extLst>
      <p:ext uri="{BB962C8B-B14F-4D97-AF65-F5344CB8AC3E}">
        <p14:creationId xmlns:p14="http://schemas.microsoft.com/office/powerpoint/2010/main" val="299951220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Start looking September 2026. Apply ASAP, do not wait for deadline. Can be brought forward if lots of applicants. </a:t>
            </a:r>
          </a:p>
          <a:p>
            <a:r>
              <a:rPr lang="en-GB" dirty="0"/>
              <a:t>Comprehensive listing in October and January</a:t>
            </a:r>
          </a:p>
          <a:p>
            <a:r>
              <a:rPr lang="en-GB" dirty="0"/>
              <a:t>Somewhere you want to work, check early careers pages and register for job alerts</a:t>
            </a:r>
          </a:p>
        </p:txBody>
      </p:sp>
      <p:sp>
        <p:nvSpPr>
          <p:cNvPr id="4" name="Slide Number Placeholder 3"/>
          <p:cNvSpPr>
            <a:spLocks noGrp="1"/>
          </p:cNvSpPr>
          <p:nvPr>
            <p:ph type="sldNum" sz="quarter" idx="5"/>
          </p:nvPr>
        </p:nvSpPr>
        <p:spPr/>
        <p:txBody>
          <a:bodyPr/>
          <a:lstStyle/>
          <a:p>
            <a:fld id="{945CC019-DB5B-463A-9140-1C551060D19B}" type="slidenum">
              <a:rPr lang="en-GB" smtClean="0"/>
              <a:t>25</a:t>
            </a:fld>
            <a:endParaRPr lang="en-GB"/>
          </a:p>
        </p:txBody>
      </p:sp>
    </p:spTree>
    <p:extLst>
      <p:ext uri="{BB962C8B-B14F-4D97-AF65-F5344CB8AC3E}">
        <p14:creationId xmlns:p14="http://schemas.microsoft.com/office/powerpoint/2010/main" val="253377101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45CC019-DB5B-463A-9140-1C551060D19B}" type="slidenum">
              <a:rPr lang="en-GB" smtClean="0"/>
              <a:t>26</a:t>
            </a:fld>
            <a:endParaRPr lang="en-GB"/>
          </a:p>
        </p:txBody>
      </p:sp>
    </p:spTree>
    <p:extLst>
      <p:ext uri="{BB962C8B-B14F-4D97-AF65-F5344CB8AC3E}">
        <p14:creationId xmlns:p14="http://schemas.microsoft.com/office/powerpoint/2010/main" val="408677513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Check email regularly, do not miss opportunities. Can withdraw before advertised closing date</a:t>
            </a:r>
          </a:p>
        </p:txBody>
      </p:sp>
      <p:sp>
        <p:nvSpPr>
          <p:cNvPr id="4" name="Slide Number Placeholder 3"/>
          <p:cNvSpPr>
            <a:spLocks noGrp="1"/>
          </p:cNvSpPr>
          <p:nvPr>
            <p:ph type="sldNum" sz="quarter" idx="5"/>
          </p:nvPr>
        </p:nvSpPr>
        <p:spPr/>
        <p:txBody>
          <a:bodyPr/>
          <a:lstStyle/>
          <a:p>
            <a:fld id="{945CC019-DB5B-463A-9140-1C551060D19B}" type="slidenum">
              <a:rPr lang="en-GB" smtClean="0"/>
              <a:t>27</a:t>
            </a:fld>
            <a:endParaRPr lang="en-GB"/>
          </a:p>
        </p:txBody>
      </p:sp>
    </p:spTree>
    <p:extLst>
      <p:ext uri="{BB962C8B-B14F-4D97-AF65-F5344CB8AC3E}">
        <p14:creationId xmlns:p14="http://schemas.microsoft.com/office/powerpoint/2010/main" val="98049400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45CC019-DB5B-463A-9140-1C551060D19B}" type="slidenum">
              <a:rPr lang="en-GB" smtClean="0"/>
              <a:t>28</a:t>
            </a:fld>
            <a:endParaRPr lang="en-GB"/>
          </a:p>
        </p:txBody>
      </p:sp>
    </p:spTree>
    <p:extLst>
      <p:ext uri="{BB962C8B-B14F-4D97-AF65-F5344CB8AC3E}">
        <p14:creationId xmlns:p14="http://schemas.microsoft.com/office/powerpoint/2010/main" val="132014623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60A026B1-DE5B-48B2-A76B-1AE7B144EC17}"/>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5228304" y="980728"/>
            <a:ext cx="2203742" cy="2448272"/>
          </a:xfrm>
          <a:prstGeom prst="rect">
            <a:avLst/>
          </a:prstGeom>
        </p:spPr>
      </p:pic>
      <p:sp>
        <p:nvSpPr>
          <p:cNvPr id="10" name="Text Placeholder 10">
            <a:extLst>
              <a:ext uri="{FF2B5EF4-FFF2-40B4-BE49-F238E27FC236}">
                <a16:creationId xmlns:a16="http://schemas.microsoft.com/office/drawing/2014/main" id="{8EFF724E-FBCF-428B-B019-FD1F44B8A5FC}"/>
              </a:ext>
            </a:extLst>
          </p:cNvPr>
          <p:cNvSpPr>
            <a:spLocks noGrp="1"/>
          </p:cNvSpPr>
          <p:nvPr>
            <p:ph type="body" sz="quarter" idx="13"/>
          </p:nvPr>
        </p:nvSpPr>
        <p:spPr>
          <a:xfrm>
            <a:off x="1524000" y="3927433"/>
            <a:ext cx="9144000" cy="798493"/>
          </a:xfrm>
        </p:spPr>
        <p:txBody>
          <a:bodyPr anchor="ctr">
            <a:normAutofit/>
          </a:bodyPr>
          <a:lstStyle>
            <a:lvl1pPr marL="0" indent="0" algn="ctr">
              <a:spcBef>
                <a:spcPts val="0"/>
              </a:spcBef>
              <a:spcAft>
                <a:spcPts val="1200"/>
              </a:spcAft>
              <a:buNone/>
              <a:defRPr sz="4000" b="1">
                <a:latin typeface="Century Gothic" panose="020B0502020202020204" pitchFamily="34" charset="0"/>
              </a:defRPr>
            </a:lvl1pPr>
            <a:lvl2pPr marL="0" indent="0" algn="ctr">
              <a:spcBef>
                <a:spcPts val="0"/>
              </a:spcBef>
              <a:buNone/>
              <a:defRPr sz="2000"/>
            </a:lvl2pPr>
            <a:lvl3pPr marL="0" indent="0" algn="ctr">
              <a:buNone/>
              <a:defRPr/>
            </a:lvl3pPr>
            <a:lvl4pPr marL="0" indent="0" algn="ctr">
              <a:buNone/>
              <a:defRPr/>
            </a:lvl4pPr>
            <a:lvl5pPr marL="0" indent="0" algn="ctr">
              <a:buNone/>
              <a:defRPr/>
            </a:lvl5pPr>
          </a:lstStyle>
          <a:p>
            <a:pPr lvl="0"/>
            <a:r>
              <a:rPr lang="en-US" dirty="0"/>
              <a:t>Edit Master text styles</a:t>
            </a:r>
          </a:p>
        </p:txBody>
      </p:sp>
    </p:spTree>
    <p:extLst>
      <p:ext uri="{BB962C8B-B14F-4D97-AF65-F5344CB8AC3E}">
        <p14:creationId xmlns:p14="http://schemas.microsoft.com/office/powerpoint/2010/main" val="18713889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880CDA-F9B8-4041-B08E-CB3423625BC8}"/>
              </a:ext>
            </a:extLst>
          </p:cNvPr>
          <p:cNvSpPr>
            <a:spLocks noGrp="1"/>
          </p:cNvSpPr>
          <p:nvPr>
            <p:ph type="title"/>
          </p:nvPr>
        </p:nvSpPr>
        <p:spPr>
          <a:xfrm>
            <a:off x="838200" y="578840"/>
            <a:ext cx="10515600" cy="1111848"/>
          </a:xfrm>
        </p:spPr>
        <p:txBody>
          <a:bodyPr/>
          <a:lstStyle>
            <a:lvl1pPr>
              <a:defRPr>
                <a:latin typeface="+mn-lt"/>
              </a:defRPr>
            </a:lvl1pPr>
          </a:lstStyle>
          <a:p>
            <a:r>
              <a:rPr lang="en-GB" dirty="0"/>
              <a:t>Click to edit Master title style</a:t>
            </a:r>
          </a:p>
        </p:txBody>
      </p:sp>
      <p:sp>
        <p:nvSpPr>
          <p:cNvPr id="3" name="Content Placeholder 2">
            <a:extLst>
              <a:ext uri="{FF2B5EF4-FFF2-40B4-BE49-F238E27FC236}">
                <a16:creationId xmlns:a16="http://schemas.microsoft.com/office/drawing/2014/main" id="{90FF6DED-EB53-49CA-898E-8EC9B3FACDA6}"/>
              </a:ext>
            </a:extLst>
          </p:cNvPr>
          <p:cNvSpPr>
            <a:spLocks noGrp="1"/>
          </p:cNvSpPr>
          <p:nvPr>
            <p:ph idx="1"/>
          </p:nvPr>
        </p:nvSpPr>
        <p:spPr/>
        <p:txBody>
          <a:bodyPr/>
          <a:lstStyle>
            <a:lvl1pPr marL="0" indent="0" algn="just">
              <a:buNone/>
              <a:defRPr/>
            </a:lvl1pPr>
          </a:lstStyle>
          <a:p>
            <a:pPr lvl="0"/>
            <a:endParaRPr lang="en-GB" dirty="0"/>
          </a:p>
        </p:txBody>
      </p:sp>
    </p:spTree>
    <p:extLst>
      <p:ext uri="{BB962C8B-B14F-4D97-AF65-F5344CB8AC3E}">
        <p14:creationId xmlns:p14="http://schemas.microsoft.com/office/powerpoint/2010/main" val="17488665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06FFAD-F43E-402F-8A52-6897591B6B75}"/>
              </a:ext>
            </a:extLst>
          </p:cNvPr>
          <p:cNvSpPr>
            <a:spLocks noGrp="1"/>
          </p:cNvSpPr>
          <p:nvPr>
            <p:ph type="title"/>
          </p:nvPr>
        </p:nvSpPr>
        <p:spPr>
          <a:xfrm>
            <a:off x="831850" y="1709738"/>
            <a:ext cx="10515600" cy="2852737"/>
          </a:xfrm>
        </p:spPr>
        <p:txBody>
          <a:bodyPr anchor="b"/>
          <a:lstStyle>
            <a:lvl1pPr>
              <a:defRPr sz="6000">
                <a:latin typeface="+mn-lt"/>
              </a:defRPr>
            </a:lvl1pPr>
          </a:lstStyle>
          <a:p>
            <a:r>
              <a:rPr lang="en-GB" dirty="0"/>
              <a:t>Click to edit Master title style</a:t>
            </a:r>
          </a:p>
        </p:txBody>
      </p:sp>
      <p:sp>
        <p:nvSpPr>
          <p:cNvPr id="3" name="Text Placeholder 2">
            <a:extLst>
              <a:ext uri="{FF2B5EF4-FFF2-40B4-BE49-F238E27FC236}">
                <a16:creationId xmlns:a16="http://schemas.microsoft.com/office/drawing/2014/main" id="{777EE756-F046-48F5-8304-7DE8986BC58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latin typeface="Century Gothic" panose="020B050202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Click to edit Master text styles</a:t>
            </a:r>
          </a:p>
        </p:txBody>
      </p:sp>
    </p:spTree>
    <p:extLst>
      <p:ext uri="{BB962C8B-B14F-4D97-AF65-F5344CB8AC3E}">
        <p14:creationId xmlns:p14="http://schemas.microsoft.com/office/powerpoint/2010/main" val="39384065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664E3B-DA92-4D01-9CB3-5C7E3708AF4F}"/>
              </a:ext>
            </a:extLst>
          </p:cNvPr>
          <p:cNvSpPr>
            <a:spLocks noGrp="1"/>
          </p:cNvSpPr>
          <p:nvPr>
            <p:ph type="title"/>
          </p:nvPr>
        </p:nvSpPr>
        <p:spPr>
          <a:xfrm>
            <a:off x="838200" y="495836"/>
            <a:ext cx="10515600" cy="1194852"/>
          </a:xfrm>
        </p:spPr>
        <p:txBody>
          <a:bodyPr/>
          <a:lstStyle>
            <a:lvl1pPr>
              <a:defRPr>
                <a:latin typeface="+mn-lt"/>
              </a:defRPr>
            </a:lvl1pPr>
          </a:lstStyle>
          <a:p>
            <a:r>
              <a:rPr lang="en-GB" dirty="0"/>
              <a:t>Click to edit Master title style</a:t>
            </a:r>
          </a:p>
        </p:txBody>
      </p:sp>
      <p:sp>
        <p:nvSpPr>
          <p:cNvPr id="3" name="Content Placeholder 2">
            <a:extLst>
              <a:ext uri="{FF2B5EF4-FFF2-40B4-BE49-F238E27FC236}">
                <a16:creationId xmlns:a16="http://schemas.microsoft.com/office/drawing/2014/main" id="{57B93541-0B77-43C7-8283-6356047013E6}"/>
              </a:ext>
            </a:extLst>
          </p:cNvPr>
          <p:cNvSpPr>
            <a:spLocks noGrp="1"/>
          </p:cNvSpPr>
          <p:nvPr>
            <p:ph sz="half" idx="1"/>
          </p:nvPr>
        </p:nvSpPr>
        <p:spPr>
          <a:xfrm>
            <a:off x="838200" y="1825625"/>
            <a:ext cx="5181600" cy="4351338"/>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4" name="Content Placeholder 3">
            <a:extLst>
              <a:ext uri="{FF2B5EF4-FFF2-40B4-BE49-F238E27FC236}">
                <a16:creationId xmlns:a16="http://schemas.microsoft.com/office/drawing/2014/main" id="{921C338F-9D62-4EC0-9589-FEC65EBC1054}"/>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28884826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DC907A-EB73-42BF-80F0-44C9D36FD3EF}"/>
              </a:ext>
            </a:extLst>
          </p:cNvPr>
          <p:cNvSpPr>
            <a:spLocks noGrp="1"/>
          </p:cNvSpPr>
          <p:nvPr>
            <p:ph type="title"/>
          </p:nvPr>
        </p:nvSpPr>
        <p:spPr>
          <a:xfrm>
            <a:off x="839788" y="495836"/>
            <a:ext cx="10515600" cy="1194852"/>
          </a:xfrm>
        </p:spPr>
        <p:txBody>
          <a:bodyPr/>
          <a:lstStyle>
            <a:lvl1pPr>
              <a:defRPr>
                <a:latin typeface="+mn-lt"/>
              </a:defRPr>
            </a:lvl1pPr>
          </a:lstStyle>
          <a:p>
            <a:r>
              <a:rPr lang="en-GB" dirty="0"/>
              <a:t>Click to edit Master title style</a:t>
            </a:r>
          </a:p>
        </p:txBody>
      </p:sp>
      <p:sp>
        <p:nvSpPr>
          <p:cNvPr id="3" name="Text Placeholder 2">
            <a:extLst>
              <a:ext uri="{FF2B5EF4-FFF2-40B4-BE49-F238E27FC236}">
                <a16:creationId xmlns:a16="http://schemas.microsoft.com/office/drawing/2014/main" id="{40ECD094-9BFF-455A-A848-9A6F0D8A863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E94985B6-0406-47CC-B989-9B696EC5CAEB}"/>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BB318A10-2165-4075-B9C6-2FB9C945770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7F93B298-4829-46EB-A173-82891A635BB8}"/>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21364656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27DBA0-41C1-46E2-81C0-E0C3F3FAFFE8}"/>
              </a:ext>
            </a:extLst>
          </p:cNvPr>
          <p:cNvSpPr>
            <a:spLocks noGrp="1"/>
          </p:cNvSpPr>
          <p:nvPr>
            <p:ph type="title"/>
          </p:nvPr>
        </p:nvSpPr>
        <p:spPr>
          <a:xfrm>
            <a:off x="838200" y="495836"/>
            <a:ext cx="10515600" cy="1194852"/>
          </a:xfrm>
        </p:spPr>
        <p:txBody>
          <a:bodyPr/>
          <a:lstStyle>
            <a:lvl1pPr>
              <a:defRPr>
                <a:latin typeface="+mn-lt"/>
              </a:defRPr>
            </a:lvl1pPr>
          </a:lstStyle>
          <a:p>
            <a:r>
              <a:rPr lang="en-GB" dirty="0"/>
              <a:t>Click to edit Master title style</a:t>
            </a:r>
          </a:p>
        </p:txBody>
      </p:sp>
    </p:spTree>
    <p:extLst>
      <p:ext uri="{BB962C8B-B14F-4D97-AF65-F5344CB8AC3E}">
        <p14:creationId xmlns:p14="http://schemas.microsoft.com/office/powerpoint/2010/main" val="7741673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2487417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B2AC9C-995B-4853-B469-484FBA2E8C23}"/>
              </a:ext>
            </a:extLst>
          </p:cNvPr>
          <p:cNvSpPr>
            <a:spLocks noGrp="1"/>
          </p:cNvSpPr>
          <p:nvPr>
            <p:ph type="title"/>
          </p:nvPr>
        </p:nvSpPr>
        <p:spPr>
          <a:xfrm>
            <a:off x="839788" y="624468"/>
            <a:ext cx="3932237" cy="1432932"/>
          </a:xfrm>
        </p:spPr>
        <p:txBody>
          <a:bodyPr anchor="b"/>
          <a:lstStyle>
            <a:lvl1pPr>
              <a:defRPr sz="3200">
                <a:latin typeface="+mn-lt"/>
              </a:defRPr>
            </a:lvl1pPr>
          </a:lstStyle>
          <a:p>
            <a:r>
              <a:rPr lang="en-GB" dirty="0"/>
              <a:t>Click to edit Master title style</a:t>
            </a:r>
          </a:p>
        </p:txBody>
      </p:sp>
      <p:sp>
        <p:nvSpPr>
          <p:cNvPr id="3" name="Content Placeholder 2">
            <a:extLst>
              <a:ext uri="{FF2B5EF4-FFF2-40B4-BE49-F238E27FC236}">
                <a16:creationId xmlns:a16="http://schemas.microsoft.com/office/drawing/2014/main" id="{C4F7C381-3737-4233-89DD-FFF2471B13F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BDDEB4A9-E171-4198-A680-2A98A77569F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14739482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C718DD-D5E0-434F-8592-0A75A0101EFA}"/>
              </a:ext>
            </a:extLst>
          </p:cNvPr>
          <p:cNvSpPr>
            <a:spLocks noGrp="1"/>
          </p:cNvSpPr>
          <p:nvPr>
            <p:ph type="title"/>
          </p:nvPr>
        </p:nvSpPr>
        <p:spPr>
          <a:xfrm>
            <a:off x="839788" y="635620"/>
            <a:ext cx="3932237" cy="1421780"/>
          </a:xfrm>
        </p:spPr>
        <p:txBody>
          <a:bodyPr anchor="b"/>
          <a:lstStyle>
            <a:lvl1pPr>
              <a:defRPr sz="3200">
                <a:latin typeface="+mn-lt"/>
              </a:defRPr>
            </a:lvl1pPr>
          </a:lstStyle>
          <a:p>
            <a:r>
              <a:rPr lang="en-GB" dirty="0"/>
              <a:t>Click to edit Master title style</a:t>
            </a:r>
          </a:p>
        </p:txBody>
      </p:sp>
      <p:sp>
        <p:nvSpPr>
          <p:cNvPr id="3" name="Picture Placeholder 2">
            <a:extLst>
              <a:ext uri="{FF2B5EF4-FFF2-40B4-BE49-F238E27FC236}">
                <a16:creationId xmlns:a16="http://schemas.microsoft.com/office/drawing/2014/main" id="{8E129B9C-E5E8-4E23-BCB8-7D1C4F96435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a16="http://schemas.microsoft.com/office/drawing/2014/main" id="{6C042E9E-2929-4D33-B239-32945CD63C59}"/>
              </a:ext>
            </a:extLst>
          </p:cNvPr>
          <p:cNvSpPr>
            <a:spLocks noGrp="1"/>
          </p:cNvSpPr>
          <p:nvPr>
            <p:ph type="body" sz="half" idx="2"/>
          </p:nvPr>
        </p:nvSpPr>
        <p:spPr>
          <a:xfrm>
            <a:off x="839788" y="2057400"/>
            <a:ext cx="3932237" cy="3811588"/>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dirty="0"/>
              <a:t>Click to edit Master text styles</a:t>
            </a:r>
          </a:p>
        </p:txBody>
      </p:sp>
    </p:spTree>
    <p:extLst>
      <p:ext uri="{BB962C8B-B14F-4D97-AF65-F5344CB8AC3E}">
        <p14:creationId xmlns:p14="http://schemas.microsoft.com/office/powerpoint/2010/main" val="13004722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18EECD-1AFC-4123-89E3-E71FF5C8D819}"/>
              </a:ext>
            </a:extLst>
          </p:cNvPr>
          <p:cNvSpPr>
            <a:spLocks noGrp="1"/>
          </p:cNvSpPr>
          <p:nvPr>
            <p:ph type="title"/>
          </p:nvPr>
        </p:nvSpPr>
        <p:spPr>
          <a:xfrm>
            <a:off x="838200" y="675223"/>
            <a:ext cx="10515600" cy="1015465"/>
          </a:xfrm>
        </p:spPr>
        <p:txBody>
          <a:bodyPr/>
          <a:lstStyle>
            <a:lvl1pPr>
              <a:defRPr>
                <a:latin typeface="+mn-lt"/>
              </a:defRPr>
            </a:lvl1pPr>
          </a:lstStyle>
          <a:p>
            <a:r>
              <a:rPr lang="en-GB" dirty="0"/>
              <a:t>Click to edit Master title style</a:t>
            </a:r>
          </a:p>
        </p:txBody>
      </p:sp>
      <p:sp>
        <p:nvSpPr>
          <p:cNvPr id="3" name="Vertical Text Placeholder 2">
            <a:extLst>
              <a:ext uri="{FF2B5EF4-FFF2-40B4-BE49-F238E27FC236}">
                <a16:creationId xmlns:a16="http://schemas.microsoft.com/office/drawing/2014/main" id="{C4E90941-DD74-43C8-BA25-2C33B8B5F836}"/>
              </a:ext>
            </a:extLst>
          </p:cNvPr>
          <p:cNvSpPr>
            <a:spLocks noGrp="1"/>
          </p:cNvSpPr>
          <p:nvPr>
            <p:ph type="body" orient="vert" idx="1"/>
          </p:nvPr>
        </p:nvSpPr>
        <p:spPr/>
        <p:txBody>
          <a:bodyPr vert="eaVert"/>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Tree>
    <p:extLst>
      <p:ext uri="{BB962C8B-B14F-4D97-AF65-F5344CB8AC3E}">
        <p14:creationId xmlns:p14="http://schemas.microsoft.com/office/powerpoint/2010/main" val="7434383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4C13EA1-60F9-4398-BB08-AA3804CC1003}"/>
              </a:ext>
            </a:extLst>
          </p:cNvPr>
          <p:cNvSpPr>
            <a:spLocks noGrp="1"/>
          </p:cNvSpPr>
          <p:nvPr>
            <p:ph type="title"/>
          </p:nvPr>
        </p:nvSpPr>
        <p:spPr>
          <a:xfrm>
            <a:off x="838200" y="653652"/>
            <a:ext cx="10515600" cy="1037035"/>
          </a:xfrm>
          <a:prstGeom prst="rect">
            <a:avLst/>
          </a:prstGeom>
        </p:spPr>
        <p:txBody>
          <a:bodyPr vert="horz" lIns="91440" tIns="45720" rIns="91440" bIns="45720" rtlCol="0" anchor="ctr">
            <a:normAutofit/>
          </a:bodyPr>
          <a:lstStyle/>
          <a:p>
            <a:r>
              <a:rPr lang="en-GB" dirty="0"/>
              <a:t>Click to edit Master title style</a:t>
            </a:r>
          </a:p>
        </p:txBody>
      </p:sp>
      <p:sp>
        <p:nvSpPr>
          <p:cNvPr id="3" name="Text Placeholder 2">
            <a:extLst>
              <a:ext uri="{FF2B5EF4-FFF2-40B4-BE49-F238E27FC236}">
                <a16:creationId xmlns:a16="http://schemas.microsoft.com/office/drawing/2014/main" id="{DAE522C3-7026-45F8-9A1A-A4D43B8B5B4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endParaRPr lang="en-GB" dirty="0"/>
          </a:p>
        </p:txBody>
      </p:sp>
      <p:sp>
        <p:nvSpPr>
          <p:cNvPr id="4" name="Date Placeholder 3">
            <a:extLst>
              <a:ext uri="{FF2B5EF4-FFF2-40B4-BE49-F238E27FC236}">
                <a16:creationId xmlns:a16="http://schemas.microsoft.com/office/drawing/2014/main" id="{EAE20F05-8FB8-4CFF-BFD7-33CAB26639F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4/1/2026</a:t>
            </a:fld>
            <a:endParaRPr lang="en-US"/>
          </a:p>
        </p:txBody>
      </p:sp>
      <p:sp>
        <p:nvSpPr>
          <p:cNvPr id="5" name="Footer Placeholder 4">
            <a:extLst>
              <a:ext uri="{FF2B5EF4-FFF2-40B4-BE49-F238E27FC236}">
                <a16:creationId xmlns:a16="http://schemas.microsoft.com/office/drawing/2014/main" id="{885EFC55-D37E-4227-A949-B9F4ACD702B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E5E0CC6D-AAA8-416A-9728-2947B1EDC34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
        <p:nvSpPr>
          <p:cNvPr id="8" name="TextBox 7">
            <a:extLst>
              <a:ext uri="{FF2B5EF4-FFF2-40B4-BE49-F238E27FC236}">
                <a16:creationId xmlns:a16="http://schemas.microsoft.com/office/drawing/2014/main" id="{F9FDD9FF-4C3E-406B-B3A8-6E33204251DD}"/>
              </a:ext>
            </a:extLst>
          </p:cNvPr>
          <p:cNvSpPr txBox="1"/>
          <p:nvPr userDrawn="1"/>
        </p:nvSpPr>
        <p:spPr>
          <a:xfrm>
            <a:off x="0" y="6457890"/>
            <a:ext cx="12192000" cy="400110"/>
          </a:xfrm>
          <a:prstGeom prst="rect">
            <a:avLst/>
          </a:prstGeom>
          <a:solidFill>
            <a:srgbClr val="002060"/>
          </a:solidFill>
          <a:ln>
            <a:solidFill>
              <a:srgbClr val="002E99"/>
            </a:solidFill>
          </a:ln>
        </p:spPr>
        <p:txBody>
          <a:bodyPr wrap="square" rtlCol="0">
            <a:spAutoFit/>
          </a:bodyPr>
          <a:lstStyle/>
          <a:p>
            <a:pPr algn="ctr"/>
            <a:r>
              <a:rPr lang="en-GB" sz="2000" b="1" i="1" dirty="0">
                <a:solidFill>
                  <a:schemeClr val="bg1"/>
                </a:solidFill>
                <a:latin typeface="+mn-lt"/>
              </a:rPr>
              <a:t>Inspiration  •  Resilience</a:t>
            </a:r>
            <a:r>
              <a:rPr lang="en-GB" sz="2000" b="1" i="1" baseline="0" dirty="0">
                <a:solidFill>
                  <a:schemeClr val="bg1"/>
                </a:solidFill>
                <a:latin typeface="+mn-lt"/>
              </a:rPr>
              <a:t>  </a:t>
            </a:r>
            <a:r>
              <a:rPr lang="en-GB" sz="2000" b="1" i="1" dirty="0">
                <a:solidFill>
                  <a:schemeClr val="bg1"/>
                </a:solidFill>
                <a:latin typeface="+mn-lt"/>
              </a:rPr>
              <a:t>•  </a:t>
            </a:r>
            <a:r>
              <a:rPr lang="en-GB" sz="2000" b="1" i="1" baseline="0" dirty="0">
                <a:solidFill>
                  <a:schemeClr val="bg1"/>
                </a:solidFill>
                <a:latin typeface="+mn-lt"/>
              </a:rPr>
              <a:t>Aspiration  </a:t>
            </a:r>
            <a:r>
              <a:rPr lang="en-GB" sz="2000" b="1" i="1" dirty="0">
                <a:solidFill>
                  <a:schemeClr val="bg1"/>
                </a:solidFill>
                <a:latin typeface="+mn-lt"/>
              </a:rPr>
              <a:t>•  </a:t>
            </a:r>
            <a:r>
              <a:rPr lang="en-GB" sz="2000" b="1" i="1" baseline="0" dirty="0">
                <a:solidFill>
                  <a:schemeClr val="bg1"/>
                </a:solidFill>
                <a:latin typeface="+mn-lt"/>
              </a:rPr>
              <a:t>Respect  </a:t>
            </a:r>
            <a:r>
              <a:rPr lang="en-GB" sz="2000" b="1" i="1" dirty="0">
                <a:solidFill>
                  <a:schemeClr val="bg1"/>
                </a:solidFill>
                <a:latin typeface="+mn-lt"/>
              </a:rPr>
              <a:t>•  </a:t>
            </a:r>
            <a:r>
              <a:rPr lang="en-GB" sz="2000" b="1" i="1" baseline="0" dirty="0">
                <a:solidFill>
                  <a:schemeClr val="bg1"/>
                </a:solidFill>
                <a:latin typeface="+mn-lt"/>
              </a:rPr>
              <a:t>Innovation</a:t>
            </a:r>
            <a:endParaRPr lang="en-GB" sz="2000" b="1" i="1" dirty="0">
              <a:solidFill>
                <a:schemeClr val="bg1"/>
              </a:solidFill>
              <a:latin typeface="+mn-lt"/>
            </a:endParaRPr>
          </a:p>
        </p:txBody>
      </p:sp>
      <p:sp>
        <p:nvSpPr>
          <p:cNvPr id="9" name="TextBox 8">
            <a:extLst>
              <a:ext uri="{FF2B5EF4-FFF2-40B4-BE49-F238E27FC236}">
                <a16:creationId xmlns:a16="http://schemas.microsoft.com/office/drawing/2014/main" id="{9732045D-40BA-4252-8BE9-1407B6E8BAA2}"/>
              </a:ext>
            </a:extLst>
          </p:cNvPr>
          <p:cNvSpPr txBox="1"/>
          <p:nvPr userDrawn="1"/>
        </p:nvSpPr>
        <p:spPr>
          <a:xfrm>
            <a:off x="0" y="-86976"/>
            <a:ext cx="12192000" cy="400110"/>
          </a:xfrm>
          <a:prstGeom prst="rect">
            <a:avLst/>
          </a:prstGeom>
          <a:solidFill>
            <a:srgbClr val="002060"/>
          </a:solidFill>
          <a:ln>
            <a:solidFill>
              <a:srgbClr val="002E99"/>
            </a:solidFill>
          </a:ln>
        </p:spPr>
        <p:txBody>
          <a:bodyPr wrap="square" rtlCol="0">
            <a:spAutoFit/>
          </a:bodyPr>
          <a:lstStyle/>
          <a:p>
            <a:pPr algn="ctr"/>
            <a:endParaRPr lang="en-GB" sz="2000" b="1"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1115079909"/>
      </p:ext>
    </p:extLst>
  </p:cSld>
  <p:clrMap bg1="lt1" tx1="dk1" bg2="lt2" tx2="dk2" accent1="accent1" accent2="accent2" accent3="accent3" accent4="accent4" accent5="accent5" accent6="accent6" hlink="hlink" folHlink="folHlink"/>
  <p:sldLayoutIdLst>
    <p:sldLayoutId id="2147483674" r:id="rId1"/>
    <p:sldLayoutId id="2147483686"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Lst>
  <p:txStyles>
    <p:titleStyle>
      <a:lvl1pPr algn="ctr" defTabSz="914400" rtl="0" eaLnBrk="1" latinLnBrk="0" hangingPunct="1">
        <a:lnSpc>
          <a:spcPct val="90000"/>
        </a:lnSpc>
        <a:spcBef>
          <a:spcPct val="0"/>
        </a:spcBef>
        <a:buNone/>
        <a:defRPr sz="4400" b="1" kern="1200">
          <a:solidFill>
            <a:schemeClr val="tx1"/>
          </a:solidFill>
          <a:latin typeface="+mn-lt"/>
          <a:ea typeface="+mj-ea"/>
          <a:cs typeface="+mj-cs"/>
        </a:defRPr>
      </a:lvl1pPr>
    </p:titleStyle>
    <p:bodyStyle>
      <a:lvl1pPr marL="0" indent="0" algn="just" defTabSz="914400" rtl="0" eaLnBrk="1" latinLnBrk="0" hangingPunct="1">
        <a:lnSpc>
          <a:spcPct val="90000"/>
        </a:lnSpc>
        <a:spcBef>
          <a:spcPts val="1000"/>
        </a:spcBef>
        <a:buFont typeface="Arial" panose="020B0604020202020204" pitchFamily="34" charset="0"/>
        <a:buNone/>
        <a:defRPr sz="2800" kern="1200">
          <a:solidFill>
            <a:schemeClr val="tx1"/>
          </a:solidFill>
          <a:latin typeface="+mn-lt"/>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0.jpe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hyperlink" Target="https://www.google.co.uk/url?sa=i&amp;rct=j&amp;q=&amp;esrc=s&amp;source=images&amp;cd=&amp;cad=rja&amp;uact=8&amp;ved=0ahUKEwijv93kuuvYAhUMcRQKHZ9zAd4QjRwIBw&amp;url=https://www.magazine.co.uk/magazines/history-today-magazine&amp;psig=AOvVaw39nxsZNnsD6WKZtxNdq1gz&amp;ust=1516706656704478" TargetMode="External"/><Relationship Id="rId2" Type="http://schemas.openxmlformats.org/officeDocument/2006/relationships/notesSlide" Target="../notesSlides/notesSlide15.xml"/><Relationship Id="rId16" Type="http://schemas.openxmlformats.org/officeDocument/2006/relationships/image" Target="../media/image12.jpe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9.jpeg"/><Relationship Id="rId5" Type="http://schemas.openxmlformats.org/officeDocument/2006/relationships/image" Target="../media/image4.jpeg"/><Relationship Id="rId15" Type="http://schemas.openxmlformats.org/officeDocument/2006/relationships/image" Target="../media/image11.jpeg"/><Relationship Id="rId10" Type="http://schemas.openxmlformats.org/officeDocument/2006/relationships/hyperlink" Target="http://www.google.co.uk/url?sa=i&amp;rct=j&amp;q=&amp;esrc=s&amp;source=images&amp;cd=&amp;cad=rja&amp;uact=8&amp;ved=0ahUKEwiA8Jvfu-vYAhWMbhQKHXt2BqUQjRwIBw&amp;url=http://www.nydailynews.com/news/national/psychology-today-bans-gay-cure-ads-magazine-online-article-1.2138555&amp;psig=AOvVaw0qzu7GymhRsg428GVu759E&amp;ust=1516706801571706" TargetMode="External"/><Relationship Id="rId4" Type="http://schemas.openxmlformats.org/officeDocument/2006/relationships/image" Target="../media/image3.jpg"/><Relationship Id="rId9" Type="http://schemas.openxmlformats.org/officeDocument/2006/relationships/image" Target="../media/image8.png"/><Relationship Id="rId14" Type="http://schemas.openxmlformats.org/officeDocument/2006/relationships/hyperlink" Target="http://www.google.co.uk/url?sa=i&amp;rct=j&amp;q=&amp;esrc=s&amp;source=images&amp;cd=&amp;cad=rja&amp;uact=8&amp;ved=0ahUKEwi399LMvOvYAhUIVRQKHYSIA2gQjRwIBw&amp;url=http://tangyauhoong.com/portfolio/new-scientist/&amp;psig=AOvVaw3RxRB--LaWPzjO9pMDxj8O&amp;ust=1516707134461028" TargetMode="Externa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image" Target="../media/image24.png"/><Relationship Id="rId3" Type="http://schemas.openxmlformats.org/officeDocument/2006/relationships/image" Target="../media/image14.png"/><Relationship Id="rId7" Type="http://schemas.openxmlformats.org/officeDocument/2006/relationships/image" Target="../media/image18.png"/><Relationship Id="rId12" Type="http://schemas.openxmlformats.org/officeDocument/2006/relationships/image" Target="../media/image23.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17.png"/><Relationship Id="rId11" Type="http://schemas.openxmlformats.org/officeDocument/2006/relationships/image" Target="../media/image22.png"/><Relationship Id="rId5" Type="http://schemas.openxmlformats.org/officeDocument/2006/relationships/image" Target="../media/image16.png"/><Relationship Id="rId10" Type="http://schemas.openxmlformats.org/officeDocument/2006/relationships/image" Target="../media/image21.png"/><Relationship Id="rId4" Type="http://schemas.openxmlformats.org/officeDocument/2006/relationships/image" Target="../media/image15.png"/><Relationship Id="rId9" Type="http://schemas.openxmlformats.org/officeDocument/2006/relationships/image" Target="../media/image20.png"/><Relationship Id="rId14" Type="http://schemas.openxmlformats.org/officeDocument/2006/relationships/image" Target="../media/image25.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s://www.goconstruct.org/educational-resources/apprenticeship-resources/england/intermediate/" TargetMode="External"/><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hyperlink" Target="https://www.goconstruct.org/educational-resources/apprenticeship-resources/england/degree/" TargetMode="External"/><Relationship Id="rId5" Type="http://schemas.openxmlformats.org/officeDocument/2006/relationships/hyperlink" Target="https://www.goconstruct.org/educational-resources/apprenticeship-resources/england/higher/" TargetMode="External"/><Relationship Id="rId4" Type="http://schemas.openxmlformats.org/officeDocument/2006/relationships/hyperlink" Target="https://www.goconstruct.org/educational-resources/apprenticeship-resources/england/advanced/" TargetMode="Externa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s://www.ucas.com/apprenticeships" TargetMode="External"/><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hyperlink" Target="https://www.gov.uk/apply-apprenticeship" TargetMode="Externa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4">
            <a:extLst>
              <a:ext uri="{FF2B5EF4-FFF2-40B4-BE49-F238E27FC236}">
                <a16:creationId xmlns:a16="http://schemas.microsoft.com/office/drawing/2014/main" id="{1BD9805B-E001-431A-ADDF-07F8F60D0174}"/>
              </a:ext>
            </a:extLst>
          </p:cNvPr>
          <p:cNvSpPr txBox="1">
            <a:spLocks/>
          </p:cNvSpPr>
          <p:nvPr/>
        </p:nvSpPr>
        <p:spPr>
          <a:xfrm>
            <a:off x="2171564" y="1032898"/>
            <a:ext cx="7848872" cy="1440160"/>
          </a:xfrm>
          <a:prstGeom prst="rect">
            <a:avLst/>
          </a:prstGeom>
        </p:spPr>
        <p:txBody>
          <a:bodyPr>
            <a:noAutofit/>
          </a:bodyPr>
          <a:lstStyle>
            <a:lvl1pPr marL="266700" indent="-266700" algn="l" defTabSz="685800" rtl="0" eaLnBrk="1" latinLnBrk="0" hangingPunct="1">
              <a:lnSpc>
                <a:spcPct val="100000"/>
              </a:lnSpc>
              <a:spcBef>
                <a:spcPts val="1200"/>
              </a:spcBef>
              <a:buFont typeface="Arial" panose="020B0604020202020204" pitchFamily="34" charset="0"/>
              <a:buChar char="•"/>
              <a:defRPr sz="2000" kern="1200">
                <a:solidFill>
                  <a:schemeClr val="tx2"/>
                </a:solidFill>
                <a:latin typeface="+mn-lt"/>
                <a:ea typeface="+mn-ea"/>
                <a:cs typeface="+mn-cs"/>
              </a:defRPr>
            </a:lvl1pPr>
            <a:lvl2pPr marL="514350" indent="-171450" algn="l" defTabSz="685800" rtl="0" eaLnBrk="1" latinLnBrk="0" hangingPunct="1">
              <a:lnSpc>
                <a:spcPct val="100000"/>
              </a:lnSpc>
              <a:spcBef>
                <a:spcPts val="1200"/>
              </a:spcBef>
              <a:buFont typeface="Arial" panose="020B0604020202020204" pitchFamily="34" charset="0"/>
              <a:buChar char="•"/>
              <a:defRPr sz="1800" kern="1200">
                <a:solidFill>
                  <a:schemeClr val="tx2"/>
                </a:solidFill>
                <a:latin typeface="+mn-lt"/>
                <a:ea typeface="+mn-ea"/>
                <a:cs typeface="+mn-cs"/>
              </a:defRPr>
            </a:lvl2pPr>
            <a:lvl3pPr marL="857250" indent="-171450" algn="l" defTabSz="685800" rtl="0" eaLnBrk="1" latinLnBrk="0" hangingPunct="1">
              <a:lnSpc>
                <a:spcPct val="100000"/>
              </a:lnSpc>
              <a:spcBef>
                <a:spcPts val="1200"/>
              </a:spcBef>
              <a:buFont typeface="Arial" panose="020B0604020202020204" pitchFamily="34" charset="0"/>
              <a:buChar char="•"/>
              <a:defRPr sz="1600" kern="1200">
                <a:solidFill>
                  <a:schemeClr val="tx2"/>
                </a:solidFill>
                <a:latin typeface="+mn-lt"/>
                <a:ea typeface="+mn-ea"/>
                <a:cs typeface="+mn-cs"/>
              </a:defRPr>
            </a:lvl3pPr>
            <a:lvl4pPr marL="1200150" indent="-171450" algn="l" defTabSz="685800" rtl="0" eaLnBrk="1" latinLnBrk="0" hangingPunct="1">
              <a:lnSpc>
                <a:spcPct val="100000"/>
              </a:lnSpc>
              <a:spcBef>
                <a:spcPts val="1200"/>
              </a:spcBef>
              <a:buFont typeface="Arial" panose="020B0604020202020204" pitchFamily="34" charset="0"/>
              <a:buChar char="•"/>
              <a:defRPr sz="1400" kern="1200">
                <a:solidFill>
                  <a:schemeClr val="tx2"/>
                </a:solidFill>
                <a:latin typeface="+mn-lt"/>
                <a:ea typeface="+mn-ea"/>
                <a:cs typeface="+mn-cs"/>
              </a:defRPr>
            </a:lvl4pPr>
            <a:lvl5pPr marL="1543050" indent="-171450" algn="l" defTabSz="685800" rtl="0" eaLnBrk="1" latinLnBrk="0" hangingPunct="1">
              <a:lnSpc>
                <a:spcPct val="100000"/>
              </a:lnSpc>
              <a:spcBef>
                <a:spcPts val="1200"/>
              </a:spcBef>
              <a:buFont typeface="Arial" panose="020B0604020202020204" pitchFamily="34" charset="0"/>
              <a:buChar char="•"/>
              <a:defRPr sz="1200" kern="1200">
                <a:solidFill>
                  <a:schemeClr val="tx2"/>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a:spcBef>
                <a:spcPct val="20000"/>
              </a:spcBef>
              <a:buNone/>
            </a:pPr>
            <a:endParaRPr lang="en-US" sz="3600" b="1" baseline="30000" dirty="0">
              <a:solidFill>
                <a:schemeClr val="tx2">
                  <a:lumMod val="75000"/>
                </a:schemeClr>
              </a:solidFill>
            </a:endParaRPr>
          </a:p>
        </p:txBody>
      </p:sp>
      <p:sp>
        <p:nvSpPr>
          <p:cNvPr id="5" name="Text Placeholder 4">
            <a:extLst>
              <a:ext uri="{FF2B5EF4-FFF2-40B4-BE49-F238E27FC236}">
                <a16:creationId xmlns:a16="http://schemas.microsoft.com/office/drawing/2014/main" id="{94E8BA4B-68A8-4416-A143-47F5336D01C4}"/>
              </a:ext>
            </a:extLst>
          </p:cNvPr>
          <p:cNvSpPr txBox="1">
            <a:spLocks/>
          </p:cNvSpPr>
          <p:nvPr/>
        </p:nvSpPr>
        <p:spPr>
          <a:xfrm>
            <a:off x="3143672" y="3749695"/>
            <a:ext cx="5904656" cy="1440160"/>
          </a:xfrm>
          <a:prstGeom prst="rect">
            <a:avLst/>
          </a:prstGeom>
        </p:spPr>
        <p:txBody>
          <a:bodyPr vert="horz" lIns="91440" tIns="45720" rIns="91440" bIns="45720" rtlCol="0" anchor="ctr">
            <a:normAutofit/>
          </a:bodyPr>
          <a:lstStyle>
            <a:lvl1pPr marL="0" indent="0" algn="ctr" defTabSz="685800" rtl="0" eaLnBrk="1" latinLnBrk="0" hangingPunct="1">
              <a:lnSpc>
                <a:spcPct val="100000"/>
              </a:lnSpc>
              <a:spcBef>
                <a:spcPts val="0"/>
              </a:spcBef>
              <a:spcAft>
                <a:spcPts val="1200"/>
              </a:spcAft>
              <a:buFont typeface="Arial" panose="020B0604020202020204" pitchFamily="34" charset="0"/>
              <a:buNone/>
              <a:defRPr sz="3200" kern="1200">
                <a:solidFill>
                  <a:schemeClr val="tx2"/>
                </a:solidFill>
                <a:latin typeface="+mn-lt"/>
                <a:ea typeface="+mn-ea"/>
                <a:cs typeface="+mn-cs"/>
              </a:defRPr>
            </a:lvl1pPr>
            <a:lvl2pPr marL="0" indent="0" algn="ctr" defTabSz="685800" rtl="0" eaLnBrk="1" latinLnBrk="0" hangingPunct="1">
              <a:lnSpc>
                <a:spcPct val="100000"/>
              </a:lnSpc>
              <a:spcBef>
                <a:spcPts val="0"/>
              </a:spcBef>
              <a:buFont typeface="Arial" panose="020B0604020202020204" pitchFamily="34" charset="0"/>
              <a:buNone/>
              <a:defRPr sz="2000" kern="1200">
                <a:solidFill>
                  <a:schemeClr val="tx2"/>
                </a:solidFill>
                <a:latin typeface="+mn-lt"/>
                <a:ea typeface="+mn-ea"/>
                <a:cs typeface="+mn-cs"/>
              </a:defRPr>
            </a:lvl2pPr>
            <a:lvl3pPr marL="0" indent="0" algn="ctr" defTabSz="685800" rtl="0" eaLnBrk="1" latinLnBrk="0" hangingPunct="1">
              <a:lnSpc>
                <a:spcPct val="100000"/>
              </a:lnSpc>
              <a:spcBef>
                <a:spcPts val="1200"/>
              </a:spcBef>
              <a:buFont typeface="Arial" panose="020B0604020202020204" pitchFamily="34" charset="0"/>
              <a:buNone/>
              <a:defRPr sz="1600" kern="1200">
                <a:solidFill>
                  <a:schemeClr val="tx2"/>
                </a:solidFill>
                <a:latin typeface="+mn-lt"/>
                <a:ea typeface="+mn-ea"/>
                <a:cs typeface="+mn-cs"/>
              </a:defRPr>
            </a:lvl3pPr>
            <a:lvl4pPr marL="0" indent="0" algn="ctr" defTabSz="685800" rtl="0" eaLnBrk="1" latinLnBrk="0" hangingPunct="1">
              <a:lnSpc>
                <a:spcPct val="100000"/>
              </a:lnSpc>
              <a:spcBef>
                <a:spcPts val="1200"/>
              </a:spcBef>
              <a:buFont typeface="Arial" panose="020B0604020202020204" pitchFamily="34" charset="0"/>
              <a:buNone/>
              <a:defRPr sz="1400" kern="1200">
                <a:solidFill>
                  <a:schemeClr val="tx2"/>
                </a:solidFill>
                <a:latin typeface="+mn-lt"/>
                <a:ea typeface="+mn-ea"/>
                <a:cs typeface="+mn-cs"/>
              </a:defRPr>
            </a:lvl4pPr>
            <a:lvl5pPr marL="0" indent="0" algn="ctr" defTabSz="685800" rtl="0" eaLnBrk="1" latinLnBrk="0" hangingPunct="1">
              <a:lnSpc>
                <a:spcPct val="100000"/>
              </a:lnSpc>
              <a:spcBef>
                <a:spcPts val="1200"/>
              </a:spcBef>
              <a:buFont typeface="Arial" panose="020B0604020202020204" pitchFamily="34" charset="0"/>
              <a:buNone/>
              <a:defRPr sz="1200" kern="1200">
                <a:solidFill>
                  <a:schemeClr val="tx2"/>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spcBef>
                <a:spcPct val="20000"/>
              </a:spcBef>
            </a:pPr>
            <a:endParaRPr lang="en-US" sz="2000" b="1" baseline="30000" dirty="0">
              <a:solidFill>
                <a:srgbClr val="7030A0"/>
              </a:solidFill>
            </a:endParaRPr>
          </a:p>
        </p:txBody>
      </p:sp>
      <p:sp>
        <p:nvSpPr>
          <p:cNvPr id="7" name="TextBox 6">
            <a:extLst>
              <a:ext uri="{FF2B5EF4-FFF2-40B4-BE49-F238E27FC236}">
                <a16:creationId xmlns:a16="http://schemas.microsoft.com/office/drawing/2014/main" id="{32702968-9ABB-4D38-B35E-A40F9B02CE19}"/>
              </a:ext>
            </a:extLst>
          </p:cNvPr>
          <p:cNvSpPr txBox="1"/>
          <p:nvPr/>
        </p:nvSpPr>
        <p:spPr>
          <a:xfrm>
            <a:off x="2171564" y="3653062"/>
            <a:ext cx="7962296" cy="2246769"/>
          </a:xfrm>
          <a:prstGeom prst="rect">
            <a:avLst/>
          </a:prstGeom>
          <a:noFill/>
        </p:spPr>
        <p:txBody>
          <a:bodyPr wrap="square">
            <a:spAutoFit/>
          </a:bodyPr>
          <a:lstStyle/>
          <a:p>
            <a:pPr algn="ctr"/>
            <a:r>
              <a:rPr lang="en-GB" sz="2800" dirty="0"/>
              <a:t>YEAR 12  UCAS &amp; Post 18 Pathways Information Evening</a:t>
            </a:r>
          </a:p>
          <a:p>
            <a:pPr lvl="1" algn="ctr"/>
            <a:r>
              <a:rPr lang="en-GB" sz="2800" dirty="0"/>
              <a:t>31</a:t>
            </a:r>
            <a:r>
              <a:rPr lang="en-GB" sz="2800" baseline="30000" dirty="0"/>
              <a:t>st</a:t>
            </a:r>
            <a:r>
              <a:rPr lang="en-GB" sz="2800" dirty="0"/>
              <a:t> March 2026</a:t>
            </a:r>
          </a:p>
          <a:p>
            <a:pPr lvl="1" algn="ctr"/>
            <a:r>
              <a:rPr lang="en-GB" sz="2800" dirty="0"/>
              <a:t>Mrs Billett</a:t>
            </a:r>
          </a:p>
          <a:p>
            <a:pPr lvl="1" algn="ctr"/>
            <a:r>
              <a:rPr lang="en-GB" sz="2800" dirty="0"/>
              <a:t>abillett@prioryacademies.co.uk</a:t>
            </a:r>
          </a:p>
        </p:txBody>
      </p:sp>
    </p:spTree>
    <p:extLst>
      <p:ext uri="{BB962C8B-B14F-4D97-AF65-F5344CB8AC3E}">
        <p14:creationId xmlns:p14="http://schemas.microsoft.com/office/powerpoint/2010/main" val="27525287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CAE43C-9B1A-4DFB-AEFB-2D46F5D9F7A4}"/>
              </a:ext>
            </a:extLst>
          </p:cNvPr>
          <p:cNvSpPr>
            <a:spLocks noGrp="1"/>
          </p:cNvSpPr>
          <p:nvPr>
            <p:ph type="title"/>
          </p:nvPr>
        </p:nvSpPr>
        <p:spPr/>
        <p:txBody>
          <a:bodyPr/>
          <a:lstStyle/>
          <a:p>
            <a:r>
              <a:rPr lang="en-GB" dirty="0"/>
              <a:t>Purpose of the evening</a:t>
            </a:r>
          </a:p>
        </p:txBody>
      </p:sp>
      <p:sp>
        <p:nvSpPr>
          <p:cNvPr id="3" name="Content Placeholder 2">
            <a:extLst>
              <a:ext uri="{FF2B5EF4-FFF2-40B4-BE49-F238E27FC236}">
                <a16:creationId xmlns:a16="http://schemas.microsoft.com/office/drawing/2014/main" id="{7C6BF2A8-119A-49BE-85E2-AB38DDC828BC}"/>
              </a:ext>
            </a:extLst>
          </p:cNvPr>
          <p:cNvSpPr>
            <a:spLocks noGrp="1"/>
          </p:cNvSpPr>
          <p:nvPr>
            <p:ph idx="1"/>
          </p:nvPr>
        </p:nvSpPr>
        <p:spPr/>
        <p:txBody>
          <a:bodyPr/>
          <a:lstStyle/>
          <a:p>
            <a:pPr marL="457200" indent="-457200">
              <a:buFont typeface="+mj-lt"/>
              <a:buAutoNum type="arabicPeriod"/>
            </a:pPr>
            <a:r>
              <a:rPr lang="en-GB" dirty="0"/>
              <a:t>University application process and timeline</a:t>
            </a:r>
          </a:p>
          <a:p>
            <a:pPr marL="457200" indent="-457200">
              <a:buFont typeface="+mj-lt"/>
              <a:buAutoNum type="arabicPeriod"/>
            </a:pPr>
            <a:r>
              <a:rPr lang="en-GB" dirty="0"/>
              <a:t>Guidance on how to choose a course and university</a:t>
            </a:r>
          </a:p>
          <a:p>
            <a:pPr marL="457200" indent="-457200">
              <a:buFont typeface="+mj-lt"/>
              <a:buAutoNum type="arabicPeriod"/>
            </a:pPr>
            <a:r>
              <a:rPr lang="en-GB" dirty="0"/>
              <a:t>Guidance on how to prepare to write a personal statement</a:t>
            </a:r>
          </a:p>
          <a:p>
            <a:pPr marL="457200" indent="-457200">
              <a:buFont typeface="+mj-lt"/>
              <a:buAutoNum type="arabicPeriod"/>
            </a:pPr>
            <a:r>
              <a:rPr lang="en-GB" dirty="0"/>
              <a:t>Student finance</a:t>
            </a:r>
          </a:p>
          <a:p>
            <a:pPr marL="457200" indent="-457200">
              <a:buFont typeface="+mj-lt"/>
              <a:buAutoNum type="arabicPeriod"/>
            </a:pPr>
            <a:r>
              <a:rPr lang="en-GB" dirty="0"/>
              <a:t>Alternative Pathways</a:t>
            </a:r>
          </a:p>
          <a:p>
            <a:endParaRPr lang="en-GB" dirty="0"/>
          </a:p>
        </p:txBody>
      </p:sp>
    </p:spTree>
    <p:extLst>
      <p:ext uri="{BB962C8B-B14F-4D97-AF65-F5344CB8AC3E}">
        <p14:creationId xmlns:p14="http://schemas.microsoft.com/office/powerpoint/2010/main" val="42239682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FB6AF2-E101-4740-99F4-78B1477147A4}"/>
              </a:ext>
            </a:extLst>
          </p:cNvPr>
          <p:cNvSpPr>
            <a:spLocks noGrp="1"/>
          </p:cNvSpPr>
          <p:nvPr>
            <p:ph type="title"/>
          </p:nvPr>
        </p:nvSpPr>
        <p:spPr/>
        <p:txBody>
          <a:bodyPr>
            <a:normAutofit fontScale="90000"/>
          </a:bodyPr>
          <a:lstStyle/>
          <a:p>
            <a:r>
              <a:rPr lang="en-GB" dirty="0"/>
              <a:t>Preparing to apply to university and the timeline</a:t>
            </a:r>
          </a:p>
        </p:txBody>
      </p:sp>
      <p:sp>
        <p:nvSpPr>
          <p:cNvPr id="3" name="Content Placeholder 2">
            <a:extLst>
              <a:ext uri="{FF2B5EF4-FFF2-40B4-BE49-F238E27FC236}">
                <a16:creationId xmlns:a16="http://schemas.microsoft.com/office/drawing/2014/main" id="{3939152E-FE0F-4067-938C-9EFDA8D05D6E}"/>
              </a:ext>
            </a:extLst>
          </p:cNvPr>
          <p:cNvSpPr>
            <a:spLocks noGrp="1"/>
          </p:cNvSpPr>
          <p:nvPr>
            <p:ph idx="1"/>
          </p:nvPr>
        </p:nvSpPr>
        <p:spPr/>
        <p:txBody>
          <a:bodyPr>
            <a:normAutofit lnSpcReduction="10000"/>
          </a:bodyPr>
          <a:lstStyle/>
          <a:p>
            <a:pPr algn="l"/>
            <a:r>
              <a:rPr lang="en-GB" sz="2800" b="1" dirty="0"/>
              <a:t>May 2026</a:t>
            </a:r>
            <a:r>
              <a:rPr lang="en-GB" sz="2800" dirty="0"/>
              <a:t>			Registration for UCAS 2027 takes place in 					school though the Universities and Colleges 					Admissions Service (UCAS)</a:t>
            </a:r>
          </a:p>
          <a:p>
            <a:pPr algn="l"/>
            <a:endParaRPr lang="en-GB" b="1" dirty="0"/>
          </a:p>
          <a:p>
            <a:pPr algn="l"/>
            <a:r>
              <a:rPr lang="en-GB" b="1" dirty="0"/>
              <a:t>June 2026			</a:t>
            </a:r>
            <a:r>
              <a:rPr lang="en-GB" dirty="0"/>
              <a:t>Personal Statement Workshops</a:t>
            </a:r>
          </a:p>
          <a:p>
            <a:pPr algn="l"/>
            <a:endParaRPr lang="en-GB" b="1" dirty="0"/>
          </a:p>
          <a:p>
            <a:pPr algn="l"/>
            <a:r>
              <a:rPr lang="en-GB" b="1" dirty="0"/>
              <a:t>1</a:t>
            </a:r>
            <a:r>
              <a:rPr lang="en-GB" b="1" baseline="30000" dirty="0"/>
              <a:t>st</a:t>
            </a:r>
            <a:r>
              <a:rPr lang="en-GB" b="1" dirty="0"/>
              <a:t> July 2026			</a:t>
            </a:r>
            <a:r>
              <a:rPr lang="en-GB" dirty="0"/>
              <a:t>UCAS Discovery Day exhibition at Lincoln 					University. To help students explore a wide 					range of academic and career opportunities 					and discover a future that is right for them </a:t>
            </a:r>
            <a:endParaRPr lang="en-GB" b="1" dirty="0"/>
          </a:p>
        </p:txBody>
      </p:sp>
    </p:spTree>
    <p:extLst>
      <p:ext uri="{BB962C8B-B14F-4D97-AF65-F5344CB8AC3E}">
        <p14:creationId xmlns:p14="http://schemas.microsoft.com/office/powerpoint/2010/main" val="7536505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5D0090-FB9F-423E-A3DF-3639F0033236}"/>
              </a:ext>
            </a:extLst>
          </p:cNvPr>
          <p:cNvSpPr>
            <a:spLocks noGrp="1"/>
          </p:cNvSpPr>
          <p:nvPr>
            <p:ph type="title"/>
          </p:nvPr>
        </p:nvSpPr>
        <p:spPr/>
        <p:txBody>
          <a:bodyPr>
            <a:normAutofit fontScale="90000"/>
          </a:bodyPr>
          <a:lstStyle/>
          <a:p>
            <a:r>
              <a:rPr lang="en-GB" dirty="0"/>
              <a:t>Preparing to apply to university and the timeline</a:t>
            </a:r>
          </a:p>
        </p:txBody>
      </p:sp>
      <p:sp>
        <p:nvSpPr>
          <p:cNvPr id="3" name="Content Placeholder 2">
            <a:extLst>
              <a:ext uri="{FF2B5EF4-FFF2-40B4-BE49-F238E27FC236}">
                <a16:creationId xmlns:a16="http://schemas.microsoft.com/office/drawing/2014/main" id="{74FAA36E-5297-4331-840F-CFE0FA882028}"/>
              </a:ext>
            </a:extLst>
          </p:cNvPr>
          <p:cNvSpPr>
            <a:spLocks noGrp="1"/>
          </p:cNvSpPr>
          <p:nvPr>
            <p:ph idx="1"/>
          </p:nvPr>
        </p:nvSpPr>
        <p:spPr/>
        <p:txBody>
          <a:bodyPr/>
          <a:lstStyle/>
          <a:p>
            <a:pPr marL="266700" marR="0" lvl="0" indent="-266700" algn="l" defTabSz="6858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GB" sz="2000" b="1" i="0" u="none" strike="noStrike" kern="1200" cap="none" spc="0" normalizeH="0" baseline="0" noProof="0" dirty="0">
                <a:ln>
                  <a:noFill/>
                </a:ln>
                <a:solidFill>
                  <a:srgbClr val="7D55C7"/>
                </a:solidFill>
                <a:effectLst/>
                <a:uLnTx/>
                <a:uFillTx/>
                <a:latin typeface="Calibri"/>
                <a:ea typeface="+mn-ea"/>
                <a:cs typeface="+mn-cs"/>
              </a:rPr>
              <a:t>1st  September 2026  </a:t>
            </a:r>
            <a:r>
              <a:rPr kumimoji="0" lang="en-GB" sz="2000" b="0" i="0" u="none" strike="noStrike" kern="1200" cap="none" spc="0" normalizeH="0" baseline="0" noProof="0" dirty="0">
                <a:ln>
                  <a:noFill/>
                </a:ln>
                <a:solidFill>
                  <a:srgbClr val="012169"/>
                </a:solidFill>
                <a:effectLst/>
                <a:uLnTx/>
                <a:uFillTx/>
                <a:latin typeface="Calibri"/>
                <a:ea typeface="+mn-ea"/>
                <a:cs typeface="+mn-cs"/>
              </a:rPr>
              <a:t>		Submission of UCAS applications starts 						</a:t>
            </a:r>
          </a:p>
          <a:p>
            <a:pPr marL="266700" marR="0" lvl="0" indent="-266700" algn="l" defTabSz="6858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GB" sz="2000" b="1" i="0" u="none" strike="noStrike" kern="1200" cap="none" spc="0" normalizeH="0" baseline="0" noProof="0" dirty="0">
                <a:ln>
                  <a:noFill/>
                </a:ln>
                <a:solidFill>
                  <a:srgbClr val="7D55C7"/>
                </a:solidFill>
                <a:effectLst/>
                <a:uLnTx/>
                <a:uFillTx/>
                <a:latin typeface="Calibri"/>
                <a:ea typeface="+mn-ea"/>
                <a:cs typeface="+mn-cs"/>
              </a:rPr>
              <a:t>15</a:t>
            </a:r>
            <a:r>
              <a:rPr kumimoji="0" lang="en-GB" sz="2000" b="1" i="0" u="none" strike="noStrike" kern="1200" cap="none" spc="0" normalizeH="0" baseline="30000" noProof="0" dirty="0">
                <a:ln>
                  <a:noFill/>
                </a:ln>
                <a:solidFill>
                  <a:srgbClr val="7D55C7"/>
                </a:solidFill>
                <a:effectLst/>
                <a:uLnTx/>
                <a:uFillTx/>
                <a:latin typeface="Calibri"/>
                <a:ea typeface="+mn-ea"/>
                <a:cs typeface="+mn-cs"/>
              </a:rPr>
              <a:t>th</a:t>
            </a:r>
            <a:r>
              <a:rPr kumimoji="0" lang="en-GB" sz="2000" b="1" i="0" u="none" strike="noStrike" kern="1200" cap="none" spc="0" normalizeH="0" baseline="0" noProof="0" dirty="0">
                <a:ln>
                  <a:noFill/>
                </a:ln>
                <a:solidFill>
                  <a:srgbClr val="7D55C7"/>
                </a:solidFill>
                <a:effectLst/>
                <a:uLnTx/>
                <a:uFillTx/>
                <a:latin typeface="Calibri"/>
                <a:ea typeface="+mn-ea"/>
                <a:cs typeface="+mn-cs"/>
              </a:rPr>
              <a:t> October 2026 </a:t>
            </a:r>
            <a:r>
              <a:rPr kumimoji="0" lang="en-GB" sz="2000" b="0" i="0" u="none" strike="noStrike" kern="1200" cap="none" spc="0" normalizeH="0" baseline="0" noProof="0" dirty="0">
                <a:ln>
                  <a:noFill/>
                </a:ln>
                <a:solidFill>
                  <a:srgbClr val="012169"/>
                </a:solidFill>
                <a:effectLst/>
                <a:uLnTx/>
                <a:uFillTx/>
                <a:latin typeface="Calibri"/>
                <a:ea typeface="+mn-ea"/>
                <a:cs typeface="+mn-cs"/>
              </a:rPr>
              <a:t>		Application deadline for </a:t>
            </a:r>
            <a:r>
              <a:rPr kumimoji="0" lang="en-GB" sz="2000" b="1" i="0" u="none" strike="noStrike" kern="1200" cap="none" spc="0" normalizeH="0" baseline="0" noProof="0" dirty="0">
                <a:ln>
                  <a:noFill/>
                </a:ln>
                <a:solidFill>
                  <a:srgbClr val="012169"/>
                </a:solidFill>
                <a:effectLst/>
                <a:uLnTx/>
                <a:uFillTx/>
                <a:latin typeface="Calibri"/>
                <a:ea typeface="+mn-ea"/>
                <a:cs typeface="+mn-cs"/>
              </a:rPr>
              <a:t>Oxbridge</a:t>
            </a:r>
            <a:r>
              <a:rPr kumimoji="0" lang="en-GB" sz="2000" b="0" i="0" u="none" strike="noStrike" kern="1200" cap="none" spc="0" normalizeH="0" baseline="0" noProof="0" dirty="0">
                <a:ln>
                  <a:noFill/>
                </a:ln>
                <a:solidFill>
                  <a:srgbClr val="012169"/>
                </a:solidFill>
                <a:effectLst/>
                <a:uLnTx/>
                <a:uFillTx/>
                <a:latin typeface="Calibri"/>
                <a:ea typeface="+mn-ea"/>
                <a:cs typeface="+mn-cs"/>
              </a:rPr>
              <a:t> and those applying for 							</a:t>
            </a:r>
            <a:r>
              <a:rPr kumimoji="0" lang="en-GB" sz="2000" b="1" i="0" u="none" strike="noStrike" kern="1200" cap="none" spc="0" normalizeH="0" baseline="0" noProof="0" dirty="0">
                <a:ln>
                  <a:noFill/>
                </a:ln>
                <a:solidFill>
                  <a:srgbClr val="012169"/>
                </a:solidFill>
                <a:effectLst/>
                <a:uLnTx/>
                <a:uFillTx/>
                <a:latin typeface="Calibri"/>
                <a:ea typeface="+mn-ea"/>
                <a:cs typeface="+mn-cs"/>
              </a:rPr>
              <a:t>Medicine, Dentistry and Veterinary Science</a:t>
            </a:r>
            <a:r>
              <a:rPr kumimoji="0" lang="en-GB" sz="2000" b="0" i="0" u="none" strike="noStrike" kern="1200" cap="none" spc="0" normalizeH="0" baseline="0" noProof="0" dirty="0">
                <a:ln>
                  <a:noFill/>
                </a:ln>
                <a:solidFill>
                  <a:srgbClr val="012169"/>
                </a:solidFill>
                <a:effectLst/>
                <a:uLnTx/>
                <a:uFillTx/>
                <a:latin typeface="Calibri"/>
                <a:ea typeface="+mn-ea"/>
                <a:cs typeface="+mn-cs"/>
              </a:rPr>
              <a:t>.</a:t>
            </a:r>
          </a:p>
          <a:p>
            <a:pPr marL="266700" marR="0" lvl="0" indent="-266700" algn="l" defTabSz="6858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GB" sz="2000" b="1" i="0" u="none" strike="noStrike" kern="1200" cap="none" spc="0" normalizeH="0" baseline="0" noProof="0" dirty="0">
                <a:ln>
                  <a:noFill/>
                </a:ln>
                <a:solidFill>
                  <a:srgbClr val="7D55C7"/>
                </a:solidFill>
                <a:effectLst/>
                <a:uLnTx/>
                <a:uFillTx/>
                <a:latin typeface="Calibri"/>
                <a:ea typeface="+mn-ea"/>
                <a:cs typeface="+mn-cs"/>
              </a:rPr>
              <a:t>13th January 2027</a:t>
            </a:r>
            <a:r>
              <a:rPr kumimoji="0" lang="en-GB" sz="2000" b="0" i="0" u="none" strike="noStrike" kern="1200" cap="none" spc="0" normalizeH="0" baseline="0" noProof="0" dirty="0">
                <a:ln>
                  <a:noFill/>
                </a:ln>
                <a:solidFill>
                  <a:srgbClr val="012169"/>
                </a:solidFill>
                <a:effectLst/>
                <a:uLnTx/>
                <a:uFillTx/>
                <a:latin typeface="Calibri"/>
                <a:ea typeface="+mn-ea"/>
                <a:cs typeface="+mn-cs"/>
              </a:rPr>
              <a:t>		All UCAS applications will need to be submitted by this date. </a:t>
            </a:r>
            <a:br>
              <a:rPr kumimoji="0" lang="en-GB" sz="2000" b="0" i="0" u="none" strike="noStrike" kern="1200" cap="none" spc="0" normalizeH="0" baseline="0" noProof="0" dirty="0">
                <a:ln>
                  <a:noFill/>
                </a:ln>
                <a:solidFill>
                  <a:srgbClr val="012169"/>
                </a:solidFill>
                <a:effectLst/>
                <a:uLnTx/>
                <a:uFillTx/>
                <a:latin typeface="Calibri"/>
                <a:ea typeface="+mn-ea"/>
                <a:cs typeface="+mn-cs"/>
              </a:rPr>
            </a:br>
            <a:br>
              <a:rPr kumimoji="0" lang="en-GB" sz="2000" b="0" i="0" u="none" strike="noStrike" kern="1200" cap="none" spc="0" normalizeH="0" baseline="0" noProof="0" dirty="0">
                <a:ln>
                  <a:noFill/>
                </a:ln>
                <a:solidFill>
                  <a:srgbClr val="012169"/>
                </a:solidFill>
                <a:effectLst/>
                <a:uLnTx/>
                <a:uFillTx/>
                <a:latin typeface="Calibri"/>
                <a:ea typeface="+mn-ea"/>
                <a:cs typeface="+mn-cs"/>
              </a:rPr>
            </a:br>
            <a:r>
              <a:rPr kumimoji="0" lang="en-GB" sz="2000" b="0" i="0" u="none" strike="noStrike" kern="1200" cap="none" spc="0" normalizeH="0" baseline="0" noProof="0" dirty="0">
                <a:ln>
                  <a:noFill/>
                </a:ln>
                <a:solidFill>
                  <a:srgbClr val="012169"/>
                </a:solidFill>
                <a:effectLst/>
                <a:uLnTx/>
                <a:uFillTx/>
                <a:latin typeface="Calibri"/>
                <a:ea typeface="+mn-ea"/>
                <a:cs typeface="+mn-cs"/>
              </a:rPr>
              <a:t>Early application is recommended. Do not leave it until the last minute. Many universities reply to applicants swiftly. It also gives us time to give feedback on personal statements.</a:t>
            </a:r>
            <a:br>
              <a:rPr kumimoji="0" lang="en-GB" sz="3200" b="0" i="0" u="none" strike="noStrike" kern="1200" cap="none" spc="0" normalizeH="0" baseline="0" noProof="0" dirty="0">
                <a:ln>
                  <a:noFill/>
                </a:ln>
                <a:solidFill>
                  <a:srgbClr val="012169"/>
                </a:solidFill>
                <a:effectLst/>
                <a:uLnTx/>
                <a:uFillTx/>
                <a:latin typeface="Calibri"/>
                <a:ea typeface="+mn-ea"/>
                <a:cs typeface="+mn-cs"/>
              </a:rPr>
            </a:br>
            <a:endParaRPr kumimoji="0" lang="en-GB" sz="2000" b="0" i="0" u="none" strike="noStrike" kern="1200" cap="none" spc="0" normalizeH="0" baseline="0" noProof="0" dirty="0">
              <a:ln>
                <a:noFill/>
              </a:ln>
              <a:solidFill>
                <a:srgbClr val="012169"/>
              </a:solidFill>
              <a:effectLst/>
              <a:uLnTx/>
              <a:uFillTx/>
              <a:latin typeface="Calibri"/>
              <a:ea typeface="+mn-ea"/>
              <a:cs typeface="+mn-cs"/>
            </a:endParaRPr>
          </a:p>
          <a:p>
            <a:endParaRPr lang="en-GB" b="1" dirty="0"/>
          </a:p>
        </p:txBody>
      </p:sp>
    </p:spTree>
    <p:extLst>
      <p:ext uri="{BB962C8B-B14F-4D97-AF65-F5344CB8AC3E}">
        <p14:creationId xmlns:p14="http://schemas.microsoft.com/office/powerpoint/2010/main" val="17468657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2A6FC3-A048-4B98-AE7E-E53968F342FD}"/>
              </a:ext>
            </a:extLst>
          </p:cNvPr>
          <p:cNvSpPr>
            <a:spLocks noGrp="1"/>
          </p:cNvSpPr>
          <p:nvPr>
            <p:ph type="title"/>
          </p:nvPr>
        </p:nvSpPr>
        <p:spPr/>
        <p:txBody>
          <a:bodyPr>
            <a:normAutofit fontScale="90000"/>
          </a:bodyPr>
          <a:lstStyle/>
          <a:p>
            <a:r>
              <a:rPr lang="en-GB" dirty="0"/>
              <a:t>Preparing to apply to university</a:t>
            </a:r>
            <a:br>
              <a:rPr lang="en-GB" dirty="0"/>
            </a:br>
            <a:r>
              <a:rPr lang="en-GB" dirty="0"/>
              <a:t>How does UCAS work? </a:t>
            </a:r>
          </a:p>
        </p:txBody>
      </p:sp>
      <p:sp>
        <p:nvSpPr>
          <p:cNvPr id="3" name="Content Placeholder 2">
            <a:extLst>
              <a:ext uri="{FF2B5EF4-FFF2-40B4-BE49-F238E27FC236}">
                <a16:creationId xmlns:a16="http://schemas.microsoft.com/office/drawing/2014/main" id="{0BDDFAD4-5A38-441E-BF56-DFE8CAC275B1}"/>
              </a:ext>
            </a:extLst>
          </p:cNvPr>
          <p:cNvSpPr>
            <a:spLocks noGrp="1"/>
          </p:cNvSpPr>
          <p:nvPr>
            <p:ph idx="1"/>
          </p:nvPr>
        </p:nvSpPr>
        <p:spPr/>
        <p:txBody>
          <a:bodyPr/>
          <a:lstStyle/>
          <a:p>
            <a:pPr marL="266700" marR="0" lvl="0" indent="-266700" algn="l" defTabSz="6858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GB" sz="1900" b="0" i="0" u="none" strike="noStrike" kern="1200" cap="none" spc="0" normalizeH="0" baseline="0" noProof="0" dirty="0">
                <a:ln>
                  <a:noFill/>
                </a:ln>
                <a:solidFill>
                  <a:srgbClr val="012169"/>
                </a:solidFill>
                <a:effectLst/>
                <a:uLnTx/>
                <a:uFillTx/>
                <a:latin typeface="Calibri"/>
                <a:ea typeface="+mn-ea"/>
                <a:cs typeface="+mn-cs"/>
              </a:rPr>
              <a:t>Students have a maximum of 5 choices. You do not have to put all 5 choices down at once</a:t>
            </a:r>
          </a:p>
          <a:p>
            <a:pPr marL="266700" marR="0" lvl="0" indent="-266700" algn="l" defTabSz="6858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GB" sz="1900" b="0" i="0" u="none" strike="noStrike" kern="1200" cap="none" spc="0" normalizeH="0" baseline="0" noProof="0" dirty="0">
                <a:ln>
                  <a:noFill/>
                </a:ln>
                <a:solidFill>
                  <a:srgbClr val="012169"/>
                </a:solidFill>
                <a:effectLst/>
                <a:uLnTx/>
                <a:uFillTx/>
                <a:latin typeface="Calibri"/>
                <a:ea typeface="+mn-ea"/>
                <a:cs typeface="+mn-cs"/>
              </a:rPr>
              <a:t>Invisibility of choice. Universities do not know where else a student has applied</a:t>
            </a:r>
          </a:p>
          <a:p>
            <a:pPr marL="266700" marR="0" lvl="0" indent="-266700" algn="l" defTabSz="6858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GB" sz="1900" b="0" i="0" u="none" strike="noStrike" kern="1200" cap="none" spc="0" normalizeH="0" baseline="0" noProof="0" dirty="0">
                <a:ln>
                  <a:noFill/>
                </a:ln>
                <a:solidFill>
                  <a:srgbClr val="012169"/>
                </a:solidFill>
                <a:effectLst/>
                <a:uLnTx/>
                <a:uFillTx/>
                <a:latin typeface="Calibri"/>
                <a:ea typeface="+mn-ea"/>
                <a:cs typeface="+mn-cs"/>
              </a:rPr>
              <a:t>Universities must respond to applications by the end of March 2027, although many will reply earlier</a:t>
            </a:r>
          </a:p>
          <a:p>
            <a:pPr marL="266700" marR="0" lvl="0" indent="-266700" algn="l" defTabSz="6858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GB" sz="1900" b="0" i="0" u="none" strike="noStrike" kern="1200" cap="none" spc="0" normalizeH="0" baseline="0" noProof="0" dirty="0">
                <a:ln>
                  <a:noFill/>
                </a:ln>
                <a:solidFill>
                  <a:srgbClr val="012169"/>
                </a:solidFill>
                <a:effectLst/>
                <a:uLnTx/>
                <a:uFillTx/>
                <a:latin typeface="Calibri"/>
                <a:ea typeface="+mn-ea"/>
                <a:cs typeface="+mn-cs"/>
              </a:rPr>
              <a:t>FIRM and INSURANCE choices must be made by the beginning of May 2027. Your firm choice is your first choice of university, your insurance choice will usually have lower grade requirements just in case you don’t meet the grades for your first choice.</a:t>
            </a:r>
          </a:p>
          <a:p>
            <a:pPr marL="266700" marR="0" lvl="0" indent="-266700" algn="l" defTabSz="6858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GB" sz="1900" b="0" i="0" u="none" strike="noStrike" kern="1200" cap="none" spc="0" normalizeH="0" baseline="0" noProof="0" dirty="0">
                <a:ln>
                  <a:noFill/>
                </a:ln>
                <a:solidFill>
                  <a:srgbClr val="012169"/>
                </a:solidFill>
                <a:effectLst/>
                <a:uLnTx/>
                <a:uFillTx/>
                <a:latin typeface="Calibri"/>
                <a:ea typeface="+mn-ea"/>
                <a:cs typeface="+mn-cs"/>
              </a:rPr>
              <a:t>It costs £34.50</a:t>
            </a:r>
          </a:p>
          <a:p>
            <a:pPr marL="266700" marR="0" lvl="0" indent="-266700" algn="l" defTabSz="6858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GB" sz="1900" b="0" i="0" u="none" strike="noStrike" kern="1200" cap="none" spc="0" normalizeH="0" baseline="0" noProof="0" dirty="0">
                <a:ln>
                  <a:noFill/>
                </a:ln>
                <a:solidFill>
                  <a:srgbClr val="012169"/>
                </a:solidFill>
                <a:effectLst/>
                <a:uLnTx/>
                <a:uFillTx/>
                <a:latin typeface="Calibri"/>
                <a:ea typeface="+mn-ea"/>
                <a:cs typeface="+mn-cs"/>
              </a:rPr>
              <a:t>Payment is made online by credit or debit card by the student when we meet to submit their application</a:t>
            </a:r>
          </a:p>
          <a:p>
            <a:endParaRPr lang="en-GB" dirty="0"/>
          </a:p>
        </p:txBody>
      </p:sp>
    </p:spTree>
    <p:extLst>
      <p:ext uri="{BB962C8B-B14F-4D97-AF65-F5344CB8AC3E}">
        <p14:creationId xmlns:p14="http://schemas.microsoft.com/office/powerpoint/2010/main" val="152775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FD9501-EFC1-47E6-BA12-8904995FF0F5}"/>
              </a:ext>
            </a:extLst>
          </p:cNvPr>
          <p:cNvSpPr>
            <a:spLocks noGrp="1"/>
          </p:cNvSpPr>
          <p:nvPr>
            <p:ph type="title"/>
          </p:nvPr>
        </p:nvSpPr>
        <p:spPr/>
        <p:txBody>
          <a:bodyPr/>
          <a:lstStyle/>
          <a:p>
            <a:r>
              <a:rPr lang="en-GB" dirty="0"/>
              <a:t>Choosing a course and a university</a:t>
            </a:r>
          </a:p>
        </p:txBody>
      </p:sp>
      <p:sp>
        <p:nvSpPr>
          <p:cNvPr id="3" name="Content Placeholder 2">
            <a:extLst>
              <a:ext uri="{FF2B5EF4-FFF2-40B4-BE49-F238E27FC236}">
                <a16:creationId xmlns:a16="http://schemas.microsoft.com/office/drawing/2014/main" id="{9EF2E764-CFA1-4F4C-86D5-7D917533024E}"/>
              </a:ext>
            </a:extLst>
          </p:cNvPr>
          <p:cNvSpPr>
            <a:spLocks noGrp="1"/>
          </p:cNvSpPr>
          <p:nvPr>
            <p:ph idx="1"/>
          </p:nvPr>
        </p:nvSpPr>
        <p:spPr/>
        <p:txBody>
          <a:bodyPr/>
          <a:lstStyle/>
          <a:p>
            <a:pPr marL="266700" marR="0" lvl="0" indent="-266700" algn="l" defTabSz="6858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srgbClr val="012169"/>
                </a:solidFill>
                <a:effectLst/>
                <a:uLnTx/>
                <a:uFillTx/>
                <a:latin typeface="Calibri"/>
                <a:ea typeface="+mn-ea"/>
                <a:cs typeface="+mn-cs"/>
              </a:rPr>
              <a:t>Research is the key</a:t>
            </a:r>
          </a:p>
          <a:p>
            <a:pPr marL="266700" marR="0" lvl="0" indent="-266700" algn="l" defTabSz="6858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srgbClr val="012169"/>
                </a:solidFill>
                <a:effectLst/>
                <a:uLnTx/>
                <a:uFillTx/>
                <a:latin typeface="Calibri"/>
                <a:ea typeface="+mn-ea"/>
                <a:cs typeface="+mn-cs"/>
              </a:rPr>
              <a:t>Make sure you know your predicted grades</a:t>
            </a:r>
          </a:p>
          <a:p>
            <a:pPr marL="266700" marR="0" lvl="0" indent="-266700" algn="l" defTabSz="6858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srgbClr val="012169"/>
                </a:solidFill>
                <a:effectLst/>
                <a:uLnTx/>
                <a:uFillTx/>
                <a:latin typeface="Calibri"/>
                <a:ea typeface="+mn-ea"/>
                <a:cs typeface="+mn-cs"/>
              </a:rPr>
              <a:t>University Open Days – talk to current undergraduates and academics</a:t>
            </a:r>
          </a:p>
          <a:p>
            <a:pPr marL="266700" marR="0" lvl="0" indent="-266700" algn="l" defTabSz="6858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srgbClr val="012169"/>
                </a:solidFill>
                <a:effectLst/>
                <a:uLnTx/>
                <a:uFillTx/>
                <a:latin typeface="Calibri"/>
                <a:ea typeface="+mn-ea"/>
                <a:cs typeface="+mn-cs"/>
              </a:rPr>
              <a:t>University websites</a:t>
            </a:r>
          </a:p>
          <a:p>
            <a:pPr marL="266700" marR="0" lvl="0" indent="-266700" algn="l" defTabSz="6858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srgbClr val="012169"/>
                </a:solidFill>
                <a:effectLst/>
                <a:uLnTx/>
                <a:uFillTx/>
                <a:latin typeface="Calibri"/>
                <a:ea typeface="+mn-ea"/>
                <a:cs typeface="+mn-cs"/>
              </a:rPr>
              <a:t>League tables – The Good University Guide/Guardian</a:t>
            </a:r>
          </a:p>
          <a:p>
            <a:pPr marL="266700" marR="0" lvl="0" indent="-266700" algn="l" defTabSz="6858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srgbClr val="012169"/>
                </a:solidFill>
                <a:effectLst/>
                <a:uLnTx/>
                <a:uFillTx/>
                <a:latin typeface="Calibri"/>
                <a:ea typeface="+mn-ea"/>
                <a:cs typeface="+mn-cs"/>
              </a:rPr>
              <a:t>Discover Uni – compare courses at different universities</a:t>
            </a:r>
          </a:p>
          <a:p>
            <a:pPr marL="266700" marR="0" lvl="0" indent="-266700" algn="l" defTabSz="6858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srgbClr val="012169"/>
                </a:solidFill>
                <a:effectLst/>
                <a:uLnTx/>
                <a:uFillTx/>
                <a:latin typeface="Calibri"/>
                <a:ea typeface="+mn-ea"/>
                <a:cs typeface="+mn-cs"/>
              </a:rPr>
              <a:t>Course content and structure. How is the course taught and assessed? What modules are taught?</a:t>
            </a:r>
          </a:p>
          <a:p>
            <a:pPr marL="266700" marR="0" lvl="0" indent="-266700" algn="l" defTabSz="6858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srgbClr val="012169"/>
                </a:solidFill>
                <a:effectLst/>
                <a:uLnTx/>
                <a:uFillTx/>
                <a:latin typeface="Calibri"/>
                <a:ea typeface="+mn-ea"/>
                <a:cs typeface="+mn-cs"/>
              </a:rPr>
              <a:t>Location -city or campus university</a:t>
            </a:r>
          </a:p>
          <a:p>
            <a:pPr marL="266700" marR="0" lvl="0" indent="-266700" algn="l" defTabSz="6858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srgbClr val="012169"/>
                </a:solidFill>
                <a:effectLst/>
                <a:uLnTx/>
                <a:uFillTx/>
                <a:latin typeface="Calibri"/>
                <a:ea typeface="+mn-ea"/>
                <a:cs typeface="+mn-cs"/>
              </a:rPr>
              <a:t>Career prospects/opportunities for work experience</a:t>
            </a:r>
          </a:p>
          <a:p>
            <a:endParaRPr lang="en-GB" dirty="0"/>
          </a:p>
        </p:txBody>
      </p:sp>
    </p:spTree>
    <p:extLst>
      <p:ext uri="{BB962C8B-B14F-4D97-AF65-F5344CB8AC3E}">
        <p14:creationId xmlns:p14="http://schemas.microsoft.com/office/powerpoint/2010/main" val="1193198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A733D-2132-4EDC-B838-6C21EF8353BC}"/>
              </a:ext>
            </a:extLst>
          </p:cNvPr>
          <p:cNvSpPr>
            <a:spLocks noGrp="1"/>
          </p:cNvSpPr>
          <p:nvPr>
            <p:ph type="title"/>
          </p:nvPr>
        </p:nvSpPr>
        <p:spPr/>
        <p:txBody>
          <a:bodyPr/>
          <a:lstStyle/>
          <a:p>
            <a:r>
              <a:rPr lang="en-GB" dirty="0"/>
              <a:t>Choosing a course and a university</a:t>
            </a:r>
          </a:p>
        </p:txBody>
      </p:sp>
      <p:sp>
        <p:nvSpPr>
          <p:cNvPr id="3" name="Content Placeholder 2">
            <a:extLst>
              <a:ext uri="{FF2B5EF4-FFF2-40B4-BE49-F238E27FC236}">
                <a16:creationId xmlns:a16="http://schemas.microsoft.com/office/drawing/2014/main" id="{D14AD316-DC7C-4A71-9080-F82041BCECAF}"/>
              </a:ext>
            </a:extLst>
          </p:cNvPr>
          <p:cNvSpPr>
            <a:spLocks noGrp="1"/>
          </p:cNvSpPr>
          <p:nvPr>
            <p:ph idx="1"/>
          </p:nvPr>
        </p:nvSpPr>
        <p:spPr/>
        <p:txBody>
          <a:bodyPr/>
          <a:lstStyle/>
          <a:p>
            <a:pPr marL="266700" marR="0" lvl="0" indent="-266700" algn="l" defTabSz="6858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GB" sz="1900" b="0" i="0" u="none" strike="noStrike" kern="1200" cap="none" spc="0" normalizeH="0" baseline="0" noProof="0" dirty="0">
                <a:ln>
                  <a:noFill/>
                </a:ln>
                <a:solidFill>
                  <a:srgbClr val="012169"/>
                </a:solidFill>
                <a:effectLst/>
                <a:uLnTx/>
                <a:uFillTx/>
                <a:latin typeface="Calibri"/>
                <a:ea typeface="+mn-ea"/>
                <a:cs typeface="+mn-cs"/>
              </a:rPr>
              <a:t>Check entry criteria. Some courses will have minimum GCSE grade requirements, for example a minimum of a grade 6 in English</a:t>
            </a:r>
          </a:p>
          <a:p>
            <a:pPr marL="266700" marR="0" lvl="0" indent="-266700" algn="l" defTabSz="6858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GB" sz="1900" b="0" i="0" u="none" strike="noStrike" kern="1200" cap="none" spc="0" normalizeH="0" baseline="0" noProof="0" dirty="0">
                <a:ln>
                  <a:noFill/>
                </a:ln>
                <a:solidFill>
                  <a:srgbClr val="012169"/>
                </a:solidFill>
                <a:effectLst/>
                <a:uLnTx/>
                <a:uFillTx/>
                <a:latin typeface="Calibri"/>
                <a:ea typeface="+mn-ea"/>
                <a:cs typeface="+mn-cs"/>
              </a:rPr>
              <a:t>Some universities will ask for specific A level grades, usually the Russell Group Universities, but some will ask for UCAS points. </a:t>
            </a:r>
          </a:p>
          <a:p>
            <a:pPr marL="266700" marR="0" lvl="0" indent="-266700" algn="l" defTabSz="6858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GB" sz="1900" b="0" i="0" u="none" strike="noStrike" kern="1200" cap="none" spc="0" normalizeH="0" baseline="0" noProof="0" dirty="0">
                <a:ln>
                  <a:noFill/>
                </a:ln>
                <a:solidFill>
                  <a:srgbClr val="012169"/>
                </a:solidFill>
                <a:effectLst/>
                <a:uLnTx/>
                <a:uFillTx/>
                <a:latin typeface="Calibri"/>
                <a:ea typeface="+mn-ea"/>
                <a:cs typeface="+mn-cs"/>
              </a:rPr>
              <a:t>Check whether you need to take any additional examinations, for example UCAT, STEP, ESAT aptitude tests (especially for Oxbridge) or assessments.</a:t>
            </a:r>
          </a:p>
          <a:p>
            <a:pPr marL="266700" marR="0" lvl="0" indent="-266700" algn="l" defTabSz="6858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GB" sz="1900" b="0" i="0" u="none" strike="noStrike" kern="1200" cap="none" spc="0" normalizeH="0" baseline="0" noProof="0" dirty="0">
                <a:ln>
                  <a:noFill/>
                </a:ln>
                <a:solidFill>
                  <a:srgbClr val="012169"/>
                </a:solidFill>
                <a:effectLst/>
                <a:uLnTx/>
                <a:uFillTx/>
                <a:latin typeface="Calibri"/>
                <a:ea typeface="+mn-ea"/>
                <a:cs typeface="+mn-cs"/>
              </a:rPr>
              <a:t>Competition is fierce </a:t>
            </a:r>
          </a:p>
          <a:p>
            <a:pPr marL="266700" marR="0" lvl="0" indent="-266700" algn="l" defTabSz="6858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lang="en-GB" sz="1900" dirty="0">
                <a:solidFill>
                  <a:srgbClr val="012169"/>
                </a:solidFill>
                <a:latin typeface="Calibri"/>
                <a:cs typeface="+mn-cs"/>
              </a:rPr>
              <a:t>Recently we have been</a:t>
            </a:r>
            <a:r>
              <a:rPr kumimoji="0" lang="en-GB" sz="1900" b="0" i="0" u="none" strike="noStrike" kern="1200" cap="none" spc="0" normalizeH="0" baseline="0" noProof="0" dirty="0">
                <a:ln>
                  <a:noFill/>
                </a:ln>
                <a:solidFill>
                  <a:srgbClr val="012169"/>
                </a:solidFill>
                <a:effectLst/>
                <a:uLnTx/>
                <a:uFillTx/>
                <a:latin typeface="Calibri"/>
                <a:ea typeface="+mn-ea"/>
                <a:cs typeface="+mn-cs"/>
              </a:rPr>
              <a:t> successful, supported by The Sutton Trust and The Fulbright Commission in securing places, with funding, for three of our students to go to university in the USA</a:t>
            </a:r>
          </a:p>
          <a:p>
            <a:endParaRPr lang="en-GB" dirty="0"/>
          </a:p>
        </p:txBody>
      </p:sp>
    </p:spTree>
    <p:extLst>
      <p:ext uri="{BB962C8B-B14F-4D97-AF65-F5344CB8AC3E}">
        <p14:creationId xmlns:p14="http://schemas.microsoft.com/office/powerpoint/2010/main" val="32395714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BD25AF-85A6-42CC-9C84-0107052B091C}"/>
              </a:ext>
            </a:extLst>
          </p:cNvPr>
          <p:cNvSpPr>
            <a:spLocks noGrp="1"/>
          </p:cNvSpPr>
          <p:nvPr>
            <p:ph type="title"/>
          </p:nvPr>
        </p:nvSpPr>
        <p:spPr/>
        <p:txBody>
          <a:bodyPr/>
          <a:lstStyle/>
          <a:p>
            <a:r>
              <a:rPr lang="en-GB" dirty="0"/>
              <a:t>Contextual offers</a:t>
            </a:r>
          </a:p>
        </p:txBody>
      </p:sp>
      <p:sp>
        <p:nvSpPr>
          <p:cNvPr id="3" name="Content Placeholder 2">
            <a:extLst>
              <a:ext uri="{FF2B5EF4-FFF2-40B4-BE49-F238E27FC236}">
                <a16:creationId xmlns:a16="http://schemas.microsoft.com/office/drawing/2014/main" id="{6FA01288-E131-4C2C-B039-20FCAAD69671}"/>
              </a:ext>
            </a:extLst>
          </p:cNvPr>
          <p:cNvSpPr>
            <a:spLocks noGrp="1"/>
          </p:cNvSpPr>
          <p:nvPr>
            <p:ph idx="1"/>
          </p:nvPr>
        </p:nvSpPr>
        <p:spPr/>
        <p:txBody>
          <a:bodyPr/>
          <a:lstStyle/>
          <a:p>
            <a:pPr marL="266700" marR="0" lvl="0" indent="-266700" algn="l" defTabSz="6858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srgbClr val="012169"/>
                </a:solidFill>
                <a:effectLst/>
                <a:uLnTx/>
                <a:uFillTx/>
                <a:latin typeface="Calibri"/>
                <a:ea typeface="+mn-ea"/>
                <a:cs typeface="+mn-cs"/>
              </a:rPr>
              <a:t>Universities are trying hard to widen participation from under represented groups. </a:t>
            </a:r>
          </a:p>
          <a:p>
            <a:pPr marL="266700" marR="0" lvl="0" indent="-266700" algn="l" defTabSz="6858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srgbClr val="012169"/>
                </a:solidFill>
                <a:effectLst/>
                <a:uLnTx/>
                <a:uFillTx/>
                <a:latin typeface="Calibri"/>
                <a:ea typeface="+mn-ea"/>
                <a:cs typeface="+mn-cs"/>
              </a:rPr>
              <a:t>Measures they routinely use for this are</a:t>
            </a:r>
          </a:p>
          <a:p>
            <a:pPr marL="514350" marR="0" lvl="1" indent="-171450" algn="l" defTabSz="6858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srgbClr val="012169"/>
                </a:solidFill>
                <a:effectLst/>
                <a:uLnTx/>
                <a:uFillTx/>
                <a:latin typeface="Calibri"/>
                <a:ea typeface="+mn-ea"/>
                <a:cs typeface="+mn-cs"/>
              </a:rPr>
              <a:t>Free School Meals (FSM)</a:t>
            </a:r>
          </a:p>
          <a:p>
            <a:pPr marL="514350" marR="0" lvl="1" indent="-171450" algn="l" defTabSz="6858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srgbClr val="012169"/>
                </a:solidFill>
                <a:effectLst/>
                <a:uLnTx/>
                <a:uFillTx/>
                <a:latin typeface="Calibri"/>
                <a:ea typeface="+mn-ea"/>
                <a:cs typeface="+mn-cs"/>
              </a:rPr>
              <a:t>Postcode (POLAR 4)</a:t>
            </a:r>
          </a:p>
          <a:p>
            <a:pPr marL="514350" marR="0" lvl="1" indent="-171450" algn="l" defTabSz="6858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srgbClr val="012169"/>
                </a:solidFill>
                <a:effectLst/>
                <a:uLnTx/>
                <a:uFillTx/>
                <a:latin typeface="Calibri"/>
                <a:ea typeface="+mn-ea"/>
                <a:cs typeface="+mn-cs"/>
              </a:rPr>
              <a:t>First generation to attend university (not including siblings)</a:t>
            </a:r>
          </a:p>
          <a:p>
            <a:pPr marL="514350" marR="0" lvl="1" indent="-171450" algn="l" defTabSz="6858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srgbClr val="012169"/>
                </a:solidFill>
                <a:effectLst/>
                <a:uLnTx/>
                <a:uFillTx/>
                <a:latin typeface="Calibri"/>
                <a:ea typeface="+mn-ea"/>
                <a:cs typeface="+mn-cs"/>
              </a:rPr>
              <a:t>Cared for students</a:t>
            </a:r>
          </a:p>
          <a:p>
            <a:pPr marL="514350" marR="0" lvl="1" indent="-171450" algn="l" defTabSz="6858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srgbClr val="012169"/>
                </a:solidFill>
                <a:effectLst/>
                <a:uLnTx/>
                <a:uFillTx/>
                <a:latin typeface="Calibri"/>
                <a:ea typeface="+mn-ea"/>
                <a:cs typeface="+mn-cs"/>
              </a:rPr>
              <a:t>Household income</a:t>
            </a:r>
          </a:p>
          <a:p>
            <a:pPr marL="95250" marR="0" lvl="0" indent="0" algn="l" defTabSz="685800" rtl="0" eaLnBrk="1" fontAlgn="auto" latinLnBrk="0" hangingPunct="1">
              <a:lnSpc>
                <a:spcPct val="100000"/>
              </a:lnSpc>
              <a:spcBef>
                <a:spcPts val="1200"/>
              </a:spcBef>
              <a:spcAft>
                <a:spcPts val="0"/>
              </a:spcAft>
              <a:buClrTx/>
              <a:buSzTx/>
              <a:buFont typeface="Arial" panose="020B0604020202020204" pitchFamily="34" charset="0"/>
              <a:buNone/>
              <a:tabLst/>
              <a:defRPr/>
            </a:pPr>
            <a:r>
              <a:rPr kumimoji="0" lang="en-GB" sz="2000" b="0" i="0" u="none" strike="noStrike" kern="1200" cap="none" spc="0" normalizeH="0" baseline="0" noProof="0" dirty="0">
                <a:ln>
                  <a:noFill/>
                </a:ln>
                <a:solidFill>
                  <a:srgbClr val="012169"/>
                </a:solidFill>
                <a:effectLst/>
                <a:uLnTx/>
                <a:uFillTx/>
                <a:latin typeface="Calibri"/>
                <a:ea typeface="+mn-ea"/>
                <a:cs typeface="+mn-cs"/>
              </a:rPr>
              <a:t>Universities MAY give reduced offers to students who meet a number of the above criteria</a:t>
            </a:r>
          </a:p>
          <a:p>
            <a:endParaRPr lang="en-GB" dirty="0"/>
          </a:p>
        </p:txBody>
      </p:sp>
    </p:spTree>
    <p:extLst>
      <p:ext uri="{BB962C8B-B14F-4D97-AF65-F5344CB8AC3E}">
        <p14:creationId xmlns:p14="http://schemas.microsoft.com/office/powerpoint/2010/main" val="5439659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D4C52E-4413-40FF-B3F9-BCF346FDC16A}"/>
              </a:ext>
            </a:extLst>
          </p:cNvPr>
          <p:cNvSpPr>
            <a:spLocks noGrp="1"/>
          </p:cNvSpPr>
          <p:nvPr>
            <p:ph type="title"/>
          </p:nvPr>
        </p:nvSpPr>
        <p:spPr/>
        <p:txBody>
          <a:bodyPr/>
          <a:lstStyle/>
          <a:p>
            <a:r>
              <a:rPr lang="en-GB" dirty="0"/>
              <a:t>The Personal Statement</a:t>
            </a:r>
          </a:p>
        </p:txBody>
      </p:sp>
      <p:sp>
        <p:nvSpPr>
          <p:cNvPr id="3" name="Content Placeholder 2">
            <a:extLst>
              <a:ext uri="{FF2B5EF4-FFF2-40B4-BE49-F238E27FC236}">
                <a16:creationId xmlns:a16="http://schemas.microsoft.com/office/drawing/2014/main" id="{DCCE525D-E8A4-4A9D-9CC8-37E6E002A76A}"/>
              </a:ext>
            </a:extLst>
          </p:cNvPr>
          <p:cNvSpPr>
            <a:spLocks noGrp="1"/>
          </p:cNvSpPr>
          <p:nvPr>
            <p:ph idx="1"/>
          </p:nvPr>
        </p:nvSpPr>
        <p:spPr/>
        <p:txBody>
          <a:bodyPr/>
          <a:lstStyle/>
          <a:p>
            <a:pPr marL="0" marR="0" lvl="0" indent="0" algn="l" defTabSz="685800" rtl="0" eaLnBrk="1" fontAlgn="auto" latinLnBrk="0" hangingPunct="1">
              <a:lnSpc>
                <a:spcPct val="100000"/>
              </a:lnSpc>
              <a:spcBef>
                <a:spcPts val="1200"/>
              </a:spcBef>
              <a:spcAft>
                <a:spcPts val="0"/>
              </a:spcAft>
              <a:buClrTx/>
              <a:buSzTx/>
              <a:buFont typeface="Arial" panose="020B0604020202020204" pitchFamily="34" charset="0"/>
              <a:buNone/>
              <a:tabLst/>
              <a:defRPr/>
            </a:pPr>
            <a:r>
              <a:rPr lang="en-GB" sz="2000" dirty="0">
                <a:solidFill>
                  <a:srgbClr val="012169"/>
                </a:solidFill>
                <a:latin typeface="Calibri"/>
                <a:cs typeface="+mn-cs"/>
              </a:rPr>
              <a:t>Your </a:t>
            </a:r>
            <a:r>
              <a:rPr kumimoji="0" lang="en-GB" sz="2000" b="0" i="0" u="none" strike="noStrike" kern="1200" cap="none" spc="0" normalizeH="0" baseline="0" noProof="0" dirty="0">
                <a:ln>
                  <a:noFill/>
                </a:ln>
                <a:solidFill>
                  <a:srgbClr val="012169"/>
                </a:solidFill>
                <a:effectLst/>
                <a:uLnTx/>
                <a:uFillTx/>
                <a:latin typeface="Calibri"/>
                <a:ea typeface="+mn-ea"/>
                <a:cs typeface="+mn-cs"/>
              </a:rPr>
              <a:t>personal statement is </a:t>
            </a:r>
            <a:r>
              <a:rPr lang="en-GB" sz="2000" dirty="0">
                <a:solidFill>
                  <a:srgbClr val="012169"/>
                </a:solidFill>
                <a:latin typeface="Calibri"/>
                <a:cs typeface="+mn-cs"/>
              </a:rPr>
              <a:t>three </a:t>
            </a:r>
            <a:r>
              <a:rPr kumimoji="0" lang="en-GB" sz="2000" b="0" i="0" u="none" strike="noStrike" kern="1200" cap="none" spc="0" normalizeH="0" baseline="0" noProof="0" dirty="0">
                <a:ln>
                  <a:noFill/>
                </a:ln>
                <a:solidFill>
                  <a:srgbClr val="012169"/>
                </a:solidFill>
                <a:effectLst/>
                <a:uLnTx/>
                <a:uFillTx/>
                <a:latin typeface="Calibri"/>
                <a:ea typeface="+mn-ea"/>
                <a:cs typeface="+mn-cs"/>
              </a:rPr>
              <a:t>questions. UCAS wanted to make the process structured for students to really shine in their application. It can be really daunting to be faced with a blank page, so the questions should help give you a starting point to </a:t>
            </a:r>
            <a:r>
              <a:rPr lang="en-GB" sz="2000" dirty="0">
                <a:solidFill>
                  <a:srgbClr val="012169"/>
                </a:solidFill>
                <a:latin typeface="Calibri"/>
                <a:cs typeface="+mn-cs"/>
              </a:rPr>
              <a:t>tell them </a:t>
            </a:r>
            <a:r>
              <a:rPr kumimoji="0" lang="en-GB" sz="2000" b="0" i="0" u="none" strike="noStrike" kern="1200" cap="none" spc="0" normalizeH="0" baseline="0" noProof="0" dirty="0">
                <a:ln>
                  <a:noFill/>
                </a:ln>
                <a:solidFill>
                  <a:srgbClr val="012169"/>
                </a:solidFill>
                <a:effectLst/>
                <a:uLnTx/>
                <a:uFillTx/>
                <a:latin typeface="Calibri"/>
                <a:ea typeface="+mn-ea"/>
                <a:cs typeface="+mn-cs"/>
              </a:rPr>
              <a:t>all about you and your achievements, helping you to give strong examples to demonstrate you are a good fit for your chosen course.</a:t>
            </a:r>
          </a:p>
          <a:p>
            <a:pPr marL="0" marR="0" lvl="0" indent="0" algn="l" defTabSz="685800" rtl="0" eaLnBrk="1" fontAlgn="auto" latinLnBrk="0" hangingPunct="1">
              <a:lnSpc>
                <a:spcPct val="100000"/>
              </a:lnSpc>
              <a:spcBef>
                <a:spcPts val="1200"/>
              </a:spcBef>
              <a:spcAft>
                <a:spcPts val="0"/>
              </a:spcAft>
              <a:buClrTx/>
              <a:buSzTx/>
              <a:buFont typeface="Arial" panose="020B0604020202020204" pitchFamily="34" charset="0"/>
              <a:buNone/>
              <a:tabLst/>
              <a:defRPr/>
            </a:pPr>
            <a:r>
              <a:rPr kumimoji="0" lang="en-GB" sz="2000" b="0" i="0" u="none" strike="noStrike" kern="1200" cap="none" spc="0" normalizeH="0" baseline="0" noProof="0" dirty="0">
                <a:ln>
                  <a:noFill/>
                </a:ln>
                <a:solidFill>
                  <a:srgbClr val="012169"/>
                </a:solidFill>
                <a:effectLst/>
                <a:uLnTx/>
                <a:uFillTx/>
                <a:latin typeface="Calibri"/>
                <a:ea typeface="+mn-ea"/>
                <a:cs typeface="+mn-cs"/>
              </a:rPr>
              <a:t>The three questions will help you to scaffold your answers and ensure you include exactly what universities and colleges want to see, to help you succeed in your applications. Each answer will have a minimum character count of 350 characters, which is clearly labelled on the question boxes, along with an overall character counter, so you can keep track. 4000 characters (including spaces) is the limit </a:t>
            </a:r>
          </a:p>
          <a:p>
            <a:endParaRPr lang="en-GB" dirty="0"/>
          </a:p>
        </p:txBody>
      </p:sp>
    </p:spTree>
    <p:extLst>
      <p:ext uri="{BB962C8B-B14F-4D97-AF65-F5344CB8AC3E}">
        <p14:creationId xmlns:p14="http://schemas.microsoft.com/office/powerpoint/2010/main" val="33206245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3E4E1A-88E6-4D1F-9EC5-DD4B88D8F138}"/>
              </a:ext>
            </a:extLst>
          </p:cNvPr>
          <p:cNvSpPr>
            <a:spLocks noGrp="1"/>
          </p:cNvSpPr>
          <p:nvPr>
            <p:ph type="title"/>
          </p:nvPr>
        </p:nvSpPr>
        <p:spPr/>
        <p:txBody>
          <a:bodyPr/>
          <a:lstStyle/>
          <a:p>
            <a:r>
              <a:rPr lang="en-GB" dirty="0"/>
              <a:t>1. Why do you want to study this course? </a:t>
            </a:r>
          </a:p>
        </p:txBody>
      </p:sp>
      <p:sp>
        <p:nvSpPr>
          <p:cNvPr id="3" name="Content Placeholder 2">
            <a:extLst>
              <a:ext uri="{FF2B5EF4-FFF2-40B4-BE49-F238E27FC236}">
                <a16:creationId xmlns:a16="http://schemas.microsoft.com/office/drawing/2014/main" id="{9C404A5A-882D-4AB0-BC4E-08414EAD911C}"/>
              </a:ext>
            </a:extLst>
          </p:cNvPr>
          <p:cNvSpPr>
            <a:spLocks noGrp="1"/>
          </p:cNvSpPr>
          <p:nvPr>
            <p:ph idx="1"/>
          </p:nvPr>
        </p:nvSpPr>
        <p:spPr/>
        <p:txBody>
          <a:bodyPr>
            <a:normAutofit fontScale="92500" lnSpcReduction="10000"/>
          </a:bodyPr>
          <a:lstStyle/>
          <a:p>
            <a:pPr marL="0" marR="0" lvl="0" indent="0" algn="l" defTabSz="685800" rtl="0" eaLnBrk="1" fontAlgn="auto" latinLnBrk="0" hangingPunct="1">
              <a:lnSpc>
                <a:spcPct val="100000"/>
              </a:lnSpc>
              <a:spcBef>
                <a:spcPts val="120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srgbClr val="012169"/>
                </a:solidFill>
                <a:effectLst/>
                <a:uLnTx/>
                <a:uFillTx/>
                <a:latin typeface="Calibri"/>
                <a:ea typeface="+mn-ea"/>
                <a:cs typeface="+mn-cs"/>
              </a:rPr>
              <a:t>This is your opportunity to showcase your passion and knowledge of your chosen subject area and to demonstrate to universities why it’s a good fit for you and your future ambitions.</a:t>
            </a:r>
          </a:p>
          <a:p>
            <a:pPr marL="0" marR="0" lvl="0" indent="0" algn="l" defTabSz="685800" rtl="0" eaLnBrk="1" fontAlgn="auto" latinLnBrk="0" hangingPunct="1">
              <a:lnSpc>
                <a:spcPct val="100000"/>
              </a:lnSpc>
              <a:spcBef>
                <a:spcPts val="120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srgbClr val="012169"/>
                </a:solidFill>
                <a:effectLst/>
                <a:uLnTx/>
                <a:uFillTx/>
                <a:latin typeface="Calibri"/>
                <a:ea typeface="+mn-ea"/>
                <a:cs typeface="+mn-cs"/>
              </a:rPr>
              <a:t>Examples of what you might talk about here are:</a:t>
            </a:r>
          </a:p>
          <a:p>
            <a:pPr marL="0" marR="0" lvl="0" indent="0" algn="l" defTabSz="685800" rtl="0" eaLnBrk="1" fontAlgn="auto" latinLnBrk="0" hangingPunct="1">
              <a:lnSpc>
                <a:spcPct val="100000"/>
              </a:lnSpc>
              <a:spcBef>
                <a:spcPts val="1200"/>
              </a:spcBef>
              <a:spcAft>
                <a:spcPts val="0"/>
              </a:spcAft>
              <a:buClrTx/>
              <a:buSzTx/>
              <a:buFont typeface="Arial" panose="020B0604020202020204" pitchFamily="34" charset="0"/>
              <a:buNone/>
              <a:tabLst/>
              <a:defRPr/>
            </a:pPr>
            <a:r>
              <a:rPr kumimoji="0" lang="en-GB" sz="1600" b="1" i="0" u="none" strike="noStrike" kern="1200" cap="none" spc="0" normalizeH="0" baseline="0" noProof="0" dirty="0">
                <a:ln>
                  <a:noFill/>
                </a:ln>
                <a:solidFill>
                  <a:srgbClr val="012169"/>
                </a:solidFill>
                <a:effectLst/>
                <a:uLnTx/>
                <a:uFillTx/>
                <a:latin typeface="Calibri"/>
                <a:ea typeface="+mn-ea"/>
                <a:cs typeface="+mn-cs"/>
              </a:rPr>
              <a:t>Your motivations for studying this course(s)</a:t>
            </a:r>
          </a:p>
          <a:p>
            <a:pPr marL="0" marR="0" lvl="0" indent="0" algn="l" defTabSz="685800" rtl="0" eaLnBrk="1" fontAlgn="auto" latinLnBrk="0" hangingPunct="1">
              <a:lnSpc>
                <a:spcPct val="100000"/>
              </a:lnSpc>
              <a:spcBef>
                <a:spcPts val="120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srgbClr val="012169"/>
                </a:solidFill>
                <a:effectLst/>
                <a:uLnTx/>
                <a:uFillTx/>
                <a:latin typeface="Calibri"/>
                <a:ea typeface="+mn-ea"/>
                <a:cs typeface="+mn-cs"/>
              </a:rPr>
              <a:t>Have you been inspired by a key role model or moment in your life? Maybe it’s a subject you love and want to pursue further. We’re all driven by something and it’s important to talk about how yours has led you to this course or subject area.</a:t>
            </a:r>
          </a:p>
          <a:p>
            <a:pPr marL="0" marR="0" lvl="0" indent="0" algn="l" defTabSz="685800" rtl="0" eaLnBrk="1" fontAlgn="auto" latinLnBrk="0" hangingPunct="1">
              <a:lnSpc>
                <a:spcPct val="100000"/>
              </a:lnSpc>
              <a:spcBef>
                <a:spcPts val="1200"/>
              </a:spcBef>
              <a:spcAft>
                <a:spcPts val="0"/>
              </a:spcAft>
              <a:buClrTx/>
              <a:buSzTx/>
              <a:buFont typeface="Arial" panose="020B0604020202020204" pitchFamily="34" charset="0"/>
              <a:buNone/>
              <a:tabLst/>
              <a:defRPr/>
            </a:pPr>
            <a:r>
              <a:rPr kumimoji="0" lang="en-GB" sz="1600" b="1" i="0" u="none" strike="noStrike" kern="1200" cap="none" spc="0" normalizeH="0" baseline="0" noProof="0" dirty="0">
                <a:ln>
                  <a:noFill/>
                </a:ln>
                <a:solidFill>
                  <a:srgbClr val="012169"/>
                </a:solidFill>
                <a:effectLst/>
                <a:uLnTx/>
                <a:uFillTx/>
                <a:latin typeface="Calibri"/>
                <a:ea typeface="+mn-ea"/>
                <a:cs typeface="+mn-cs"/>
              </a:rPr>
              <a:t>Your knowledge of this subject area and interests</a:t>
            </a:r>
          </a:p>
          <a:p>
            <a:pPr marL="0" marR="0" lvl="0" indent="0" algn="l" defTabSz="685800" rtl="0" eaLnBrk="1" fontAlgn="auto" latinLnBrk="0" hangingPunct="1">
              <a:lnSpc>
                <a:spcPct val="100000"/>
              </a:lnSpc>
              <a:spcBef>
                <a:spcPts val="120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srgbClr val="012169"/>
                </a:solidFill>
                <a:effectLst/>
                <a:uLnTx/>
                <a:uFillTx/>
                <a:latin typeface="Calibri"/>
                <a:ea typeface="+mn-ea"/>
                <a:cs typeface="+mn-cs"/>
              </a:rPr>
              <a:t>Perhaps there’s a particular subject area you’ve researched and can’t wait to learn more about. A book or subject expert doing great things that have sparked your interest? Universities and colleges want to see you have done your research so they can be confident this is something you will enjoy and excel in. This is a great place to highlight super-curricular activities as evidence of curiosity and interest in the subject outside of the classroom. </a:t>
            </a:r>
          </a:p>
          <a:p>
            <a:pPr marL="0" marR="0" lvl="0" indent="0" algn="l" defTabSz="685800" rtl="0" eaLnBrk="1" fontAlgn="auto" latinLnBrk="0" hangingPunct="1">
              <a:lnSpc>
                <a:spcPct val="100000"/>
              </a:lnSpc>
              <a:spcBef>
                <a:spcPts val="1200"/>
              </a:spcBef>
              <a:spcAft>
                <a:spcPts val="0"/>
              </a:spcAft>
              <a:buClrTx/>
              <a:buSzTx/>
              <a:buFont typeface="Arial" panose="020B0604020202020204" pitchFamily="34" charset="0"/>
              <a:buNone/>
              <a:tabLst/>
              <a:defRPr/>
            </a:pPr>
            <a:r>
              <a:rPr kumimoji="0" lang="en-GB" sz="1600" b="1" i="0" u="none" strike="noStrike" kern="1200" cap="none" spc="0" normalizeH="0" baseline="0" noProof="0" dirty="0">
                <a:ln>
                  <a:noFill/>
                </a:ln>
                <a:solidFill>
                  <a:srgbClr val="012169"/>
                </a:solidFill>
                <a:effectLst/>
                <a:uLnTx/>
                <a:uFillTx/>
                <a:latin typeface="Calibri"/>
                <a:ea typeface="+mn-ea"/>
                <a:cs typeface="+mn-cs"/>
              </a:rPr>
              <a:t>Your future plans and why this is a good fit for you</a:t>
            </a:r>
          </a:p>
          <a:p>
            <a:pPr marL="0" marR="0" lvl="0" indent="0" algn="l" defTabSz="685800" rtl="0" eaLnBrk="1" fontAlgn="auto" latinLnBrk="0" hangingPunct="1">
              <a:lnSpc>
                <a:spcPct val="100000"/>
              </a:lnSpc>
              <a:spcBef>
                <a:spcPts val="120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srgbClr val="012169"/>
                </a:solidFill>
                <a:effectLst/>
                <a:uLnTx/>
                <a:uFillTx/>
                <a:latin typeface="Calibri"/>
                <a:ea typeface="+mn-ea"/>
                <a:cs typeface="+mn-cs"/>
              </a:rPr>
              <a:t>If you already have a particular profession in mind you could talk about how you’ll use this to launch your career. If you don’t, think about what’s important to you and your future, and how the knowledge gained from your chosen course</a:t>
            </a:r>
            <a:r>
              <a:rPr lang="en-GB" sz="1600" dirty="0">
                <a:solidFill>
                  <a:srgbClr val="012169"/>
                </a:solidFill>
                <a:latin typeface="Calibri"/>
                <a:cs typeface="+mn-cs"/>
              </a:rPr>
              <a:t> </a:t>
            </a:r>
            <a:r>
              <a:rPr kumimoji="0" lang="en-GB" sz="1600" b="0" i="0" u="none" strike="noStrike" kern="1200" cap="none" spc="0" normalizeH="0" baseline="0" noProof="0" dirty="0">
                <a:ln>
                  <a:noFill/>
                </a:ln>
                <a:solidFill>
                  <a:srgbClr val="012169"/>
                </a:solidFill>
                <a:effectLst/>
                <a:uLnTx/>
                <a:uFillTx/>
                <a:latin typeface="Calibri"/>
                <a:ea typeface="+mn-ea"/>
                <a:cs typeface="+mn-cs"/>
              </a:rPr>
              <a:t>will help you achieve this.</a:t>
            </a:r>
          </a:p>
          <a:p>
            <a:endParaRPr lang="en-GB" dirty="0"/>
          </a:p>
        </p:txBody>
      </p:sp>
    </p:spTree>
    <p:extLst>
      <p:ext uri="{BB962C8B-B14F-4D97-AF65-F5344CB8AC3E}">
        <p14:creationId xmlns:p14="http://schemas.microsoft.com/office/powerpoint/2010/main" val="33926073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E3D241-4105-49EF-AA28-E55EFE8FF1F7}"/>
              </a:ext>
            </a:extLst>
          </p:cNvPr>
          <p:cNvSpPr>
            <a:spLocks noGrp="1"/>
          </p:cNvSpPr>
          <p:nvPr>
            <p:ph type="title"/>
          </p:nvPr>
        </p:nvSpPr>
        <p:spPr/>
        <p:txBody>
          <a:bodyPr>
            <a:normAutofit fontScale="90000"/>
          </a:bodyPr>
          <a:lstStyle/>
          <a:p>
            <a:r>
              <a:rPr lang="en-GB" dirty="0"/>
              <a:t>2. How have your qualifications and studies helped you to prepare for this course? </a:t>
            </a:r>
          </a:p>
        </p:txBody>
      </p:sp>
      <p:sp>
        <p:nvSpPr>
          <p:cNvPr id="3" name="Content Placeholder 2">
            <a:extLst>
              <a:ext uri="{FF2B5EF4-FFF2-40B4-BE49-F238E27FC236}">
                <a16:creationId xmlns:a16="http://schemas.microsoft.com/office/drawing/2014/main" id="{5E053539-8359-4E88-AE41-6C6A0C7AA8E7}"/>
              </a:ext>
            </a:extLst>
          </p:cNvPr>
          <p:cNvSpPr>
            <a:spLocks noGrp="1"/>
          </p:cNvSpPr>
          <p:nvPr>
            <p:ph idx="1"/>
          </p:nvPr>
        </p:nvSpPr>
        <p:spPr/>
        <p:txBody>
          <a:bodyPr/>
          <a:lstStyle/>
          <a:p>
            <a:pPr marL="0" marR="0" lvl="0" indent="0" algn="l" defTabSz="685800" rtl="0" eaLnBrk="1" fontAlgn="auto" latinLnBrk="0" hangingPunct="1">
              <a:lnSpc>
                <a:spcPct val="100000"/>
              </a:lnSpc>
              <a:spcBef>
                <a:spcPts val="120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srgbClr val="012169"/>
                </a:solidFill>
                <a:effectLst/>
                <a:uLnTx/>
                <a:uFillTx/>
                <a:latin typeface="Calibri"/>
                <a:ea typeface="+mn-ea"/>
                <a:cs typeface="+mn-cs"/>
              </a:rPr>
              <a:t>This is your chance to demonstrate the relevant or transferable skills you’ve gained from your formal education and highlight your understanding of how they will help you succeed in this subject area.</a:t>
            </a:r>
          </a:p>
          <a:p>
            <a:pPr marL="0" marR="0" lvl="0" indent="0" algn="l" defTabSz="685800" rtl="0" eaLnBrk="1" fontAlgn="auto" latinLnBrk="0" hangingPunct="1">
              <a:lnSpc>
                <a:spcPct val="100000"/>
              </a:lnSpc>
              <a:spcBef>
                <a:spcPts val="120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srgbClr val="012169"/>
                </a:solidFill>
                <a:effectLst/>
                <a:uLnTx/>
                <a:uFillTx/>
                <a:latin typeface="Calibri"/>
                <a:ea typeface="+mn-ea"/>
                <a:cs typeface="+mn-cs"/>
              </a:rPr>
              <a:t>Examples of what you might talk about here are:</a:t>
            </a:r>
          </a:p>
          <a:p>
            <a:pPr marL="0" marR="0" lvl="0" indent="0" algn="l" defTabSz="685800" rtl="0" eaLnBrk="1" fontAlgn="auto" latinLnBrk="0" hangingPunct="1">
              <a:lnSpc>
                <a:spcPct val="100000"/>
              </a:lnSpc>
              <a:spcBef>
                <a:spcPts val="1200"/>
              </a:spcBef>
              <a:spcAft>
                <a:spcPts val="0"/>
              </a:spcAft>
              <a:buClrTx/>
              <a:buSzTx/>
              <a:buFont typeface="Arial" panose="020B0604020202020204" pitchFamily="34" charset="0"/>
              <a:buNone/>
              <a:tabLst/>
              <a:defRPr/>
            </a:pPr>
            <a:r>
              <a:rPr kumimoji="0" lang="en-GB" sz="1600" b="1" i="0" u="none" strike="noStrike" kern="1200" cap="none" spc="0" normalizeH="0" baseline="0" noProof="0" dirty="0">
                <a:ln>
                  <a:noFill/>
                </a:ln>
                <a:solidFill>
                  <a:srgbClr val="012169"/>
                </a:solidFill>
                <a:effectLst/>
                <a:uLnTx/>
                <a:uFillTx/>
                <a:latin typeface="Calibri"/>
                <a:ea typeface="+mn-ea"/>
                <a:cs typeface="+mn-cs"/>
              </a:rPr>
              <a:t>How your studies or training relate to your chosen course</a:t>
            </a:r>
            <a:r>
              <a:rPr lang="en-GB" sz="1600" b="1" dirty="0">
                <a:solidFill>
                  <a:srgbClr val="012169"/>
                </a:solidFill>
                <a:latin typeface="Calibri"/>
                <a:cs typeface="+mn-cs"/>
              </a:rPr>
              <a:t> </a:t>
            </a:r>
            <a:r>
              <a:rPr kumimoji="0" lang="en-GB" sz="1600" b="1" i="0" u="none" strike="noStrike" kern="1200" cap="none" spc="0" normalizeH="0" baseline="0" noProof="0" dirty="0">
                <a:ln>
                  <a:noFill/>
                </a:ln>
                <a:solidFill>
                  <a:srgbClr val="012169"/>
                </a:solidFill>
                <a:effectLst/>
                <a:uLnTx/>
                <a:uFillTx/>
                <a:latin typeface="Calibri"/>
                <a:ea typeface="+mn-ea"/>
                <a:cs typeface="+mn-cs"/>
              </a:rPr>
              <a:t>or subject area</a:t>
            </a:r>
          </a:p>
          <a:p>
            <a:pPr marL="0" marR="0" lvl="0" indent="0" algn="l" defTabSz="685800" rtl="0" eaLnBrk="1" fontAlgn="auto" latinLnBrk="0" hangingPunct="1">
              <a:lnSpc>
                <a:spcPct val="100000"/>
              </a:lnSpc>
              <a:spcBef>
                <a:spcPts val="120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srgbClr val="012169"/>
                </a:solidFill>
                <a:effectLst/>
                <a:uLnTx/>
                <a:uFillTx/>
                <a:latin typeface="Calibri"/>
                <a:ea typeface="+mn-ea"/>
                <a:cs typeface="+mn-cs"/>
              </a:rPr>
              <a:t>This could be current or previous studies within school, or a short online university taster. The main thing here is to focus on what’s most recent and relevant to your chosen course. </a:t>
            </a:r>
          </a:p>
          <a:p>
            <a:pPr marL="0" marR="0" lvl="0" indent="0" algn="l" defTabSz="685800" rtl="0" eaLnBrk="1" fontAlgn="auto" latinLnBrk="0" hangingPunct="1">
              <a:lnSpc>
                <a:spcPct val="100000"/>
              </a:lnSpc>
              <a:spcBef>
                <a:spcPts val="1200"/>
              </a:spcBef>
              <a:spcAft>
                <a:spcPts val="0"/>
              </a:spcAft>
              <a:buClrTx/>
              <a:buSzTx/>
              <a:buFont typeface="Arial" panose="020B0604020202020204" pitchFamily="34" charset="0"/>
              <a:buNone/>
              <a:tabLst/>
              <a:defRPr/>
            </a:pPr>
            <a:r>
              <a:rPr kumimoji="0" lang="en-GB" sz="1600" b="1" i="0" u="none" strike="noStrike" kern="1200" cap="none" spc="0" normalizeH="0" baseline="0" noProof="0" dirty="0">
                <a:ln>
                  <a:noFill/>
                </a:ln>
                <a:solidFill>
                  <a:srgbClr val="012169"/>
                </a:solidFill>
                <a:effectLst/>
                <a:uLnTx/>
                <a:uFillTx/>
                <a:latin typeface="Calibri"/>
                <a:ea typeface="+mn-ea"/>
                <a:cs typeface="+mn-cs"/>
              </a:rPr>
              <a:t>What relevant or transferable skills you have that make you a great candidate</a:t>
            </a:r>
          </a:p>
          <a:p>
            <a:pPr marL="0" marR="0" lvl="0" indent="0" algn="l" defTabSz="685800" rtl="0" eaLnBrk="1" fontAlgn="auto" latinLnBrk="0" hangingPunct="1">
              <a:lnSpc>
                <a:spcPct val="100000"/>
              </a:lnSpc>
              <a:spcBef>
                <a:spcPts val="120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srgbClr val="012169"/>
                </a:solidFill>
                <a:effectLst/>
                <a:uLnTx/>
                <a:uFillTx/>
                <a:latin typeface="Calibri"/>
                <a:ea typeface="+mn-ea"/>
                <a:cs typeface="+mn-cs"/>
              </a:rPr>
              <a:t>Maybe there are a couple of subjects that have helped you develop a core set of skills required for your chosen course. Or, a particular module that helped you understand where your interests and strengths lie.</a:t>
            </a:r>
          </a:p>
          <a:p>
            <a:endParaRPr lang="en-GB" dirty="0"/>
          </a:p>
        </p:txBody>
      </p:sp>
    </p:spTree>
    <p:extLst>
      <p:ext uri="{BB962C8B-B14F-4D97-AF65-F5344CB8AC3E}">
        <p14:creationId xmlns:p14="http://schemas.microsoft.com/office/powerpoint/2010/main" val="30049647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CDE99E-9866-4DF9-BEA0-43FCD0F933AD}"/>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9692E665-B678-417E-AA02-0FCB6E042D4A}"/>
              </a:ext>
            </a:extLst>
          </p:cNvPr>
          <p:cNvSpPr>
            <a:spLocks noGrp="1"/>
          </p:cNvSpPr>
          <p:nvPr>
            <p:ph idx="1"/>
          </p:nvPr>
        </p:nvSpPr>
        <p:spPr/>
        <p:txBody>
          <a:bodyPr/>
          <a:lstStyle/>
          <a:p>
            <a:pPr marL="0" marR="0" lvl="0" indent="0" algn="l" defTabSz="685800" rtl="0" eaLnBrk="1" fontAlgn="auto" latinLnBrk="0" hangingPunct="1">
              <a:lnSpc>
                <a:spcPct val="100000"/>
              </a:lnSpc>
              <a:spcBef>
                <a:spcPts val="1200"/>
              </a:spcBef>
              <a:spcAft>
                <a:spcPts val="0"/>
              </a:spcAft>
              <a:buClrTx/>
              <a:buSzTx/>
              <a:buFont typeface="Arial" panose="020B0604020202020204" pitchFamily="34" charset="0"/>
              <a:buNone/>
              <a:tabLst/>
              <a:defRPr/>
            </a:pPr>
            <a:r>
              <a:rPr kumimoji="0" lang="en-GB" sz="2000" b="1" i="0" u="none" strike="noStrike" kern="1200" cap="none" spc="0" normalizeH="0" baseline="0" noProof="0" dirty="0">
                <a:ln>
                  <a:noFill/>
                </a:ln>
                <a:solidFill>
                  <a:srgbClr val="012169"/>
                </a:solidFill>
                <a:effectLst/>
                <a:uLnTx/>
                <a:uFillTx/>
                <a:latin typeface="Calibri"/>
                <a:ea typeface="+mn-ea"/>
                <a:cs typeface="+mn-cs"/>
              </a:rPr>
              <a:t>Any relevant educational achievements</a:t>
            </a:r>
          </a:p>
          <a:p>
            <a:pPr marL="0" marR="0" lvl="0" indent="0" algn="l" defTabSz="685800" rtl="0" eaLnBrk="1" fontAlgn="auto" latinLnBrk="0" hangingPunct="1">
              <a:lnSpc>
                <a:spcPct val="100000"/>
              </a:lnSpc>
              <a:spcBef>
                <a:spcPts val="1200"/>
              </a:spcBef>
              <a:spcAft>
                <a:spcPts val="0"/>
              </a:spcAft>
              <a:buClrTx/>
              <a:buSzTx/>
              <a:buFont typeface="Arial" panose="020B0604020202020204" pitchFamily="34" charset="0"/>
              <a:buNone/>
              <a:tabLst/>
              <a:defRPr/>
            </a:pPr>
            <a:r>
              <a:rPr kumimoji="0" lang="en-GB" sz="2000" b="0" i="0" u="none" strike="noStrike" kern="1200" cap="none" spc="0" normalizeH="0" baseline="0" noProof="0" dirty="0">
                <a:ln>
                  <a:noFill/>
                </a:ln>
                <a:solidFill>
                  <a:srgbClr val="012169"/>
                </a:solidFill>
                <a:effectLst/>
                <a:uLnTx/>
                <a:uFillTx/>
                <a:latin typeface="Calibri"/>
                <a:ea typeface="+mn-ea"/>
                <a:cs typeface="+mn-cs"/>
              </a:rPr>
              <a:t>Universities and colleges will see your grades elsewhere on your application so don’t waste time talking about these. Consider accomplishments like winning a school or national competition, serving as a student ambassador or team captain, or landing the lead role in a play.</a:t>
            </a:r>
          </a:p>
          <a:p>
            <a:endParaRPr lang="en-GB" dirty="0"/>
          </a:p>
        </p:txBody>
      </p:sp>
    </p:spTree>
    <p:extLst>
      <p:ext uri="{BB962C8B-B14F-4D97-AF65-F5344CB8AC3E}">
        <p14:creationId xmlns:p14="http://schemas.microsoft.com/office/powerpoint/2010/main" val="38392845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9A52E3-C5DB-495E-93B5-47C92E7DE0CD}"/>
              </a:ext>
            </a:extLst>
          </p:cNvPr>
          <p:cNvSpPr>
            <a:spLocks noGrp="1"/>
          </p:cNvSpPr>
          <p:nvPr>
            <p:ph type="title"/>
          </p:nvPr>
        </p:nvSpPr>
        <p:spPr/>
        <p:txBody>
          <a:bodyPr>
            <a:normAutofit/>
          </a:bodyPr>
          <a:lstStyle/>
          <a:p>
            <a:r>
              <a:rPr lang="en-GB" sz="3600" dirty="0"/>
              <a:t>3. What else have you done to prepare outside of education, and why are these experiences useful? </a:t>
            </a:r>
          </a:p>
        </p:txBody>
      </p:sp>
      <p:sp>
        <p:nvSpPr>
          <p:cNvPr id="3" name="Content Placeholder 2">
            <a:extLst>
              <a:ext uri="{FF2B5EF4-FFF2-40B4-BE49-F238E27FC236}">
                <a16:creationId xmlns:a16="http://schemas.microsoft.com/office/drawing/2014/main" id="{BCA0064E-FCAE-44B0-A0D8-C6D7D8D3B6D6}"/>
              </a:ext>
            </a:extLst>
          </p:cNvPr>
          <p:cNvSpPr>
            <a:spLocks noGrp="1"/>
          </p:cNvSpPr>
          <p:nvPr>
            <p:ph idx="1"/>
          </p:nvPr>
        </p:nvSpPr>
        <p:spPr/>
        <p:txBody>
          <a:bodyPr/>
          <a:lstStyle/>
          <a:p>
            <a:pPr marL="0" marR="0" lvl="0" indent="0" algn="l" defTabSz="685800" rtl="0" eaLnBrk="1" fontAlgn="auto" latinLnBrk="0" hangingPunct="1">
              <a:lnSpc>
                <a:spcPct val="100000"/>
              </a:lnSpc>
              <a:spcBef>
                <a:spcPts val="120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srgbClr val="012169"/>
                </a:solidFill>
                <a:effectLst/>
                <a:uLnTx/>
                <a:uFillTx/>
                <a:latin typeface="Calibri"/>
                <a:ea typeface="+mn-ea"/>
                <a:cs typeface="+mn-cs"/>
              </a:rPr>
              <a:t>This is your chance to talk about any other activities you have undertaken outside of your formal education or personal experiences which further demonstrate your suitability for the course. This section is likely to be highly personal to you and anything you do include should reflect on why you’re including it.</a:t>
            </a:r>
          </a:p>
          <a:p>
            <a:pPr marL="0" marR="0" lvl="0" indent="0" algn="l" defTabSz="685800" rtl="0" eaLnBrk="1" fontAlgn="auto" latinLnBrk="0" hangingPunct="1">
              <a:lnSpc>
                <a:spcPct val="100000"/>
              </a:lnSpc>
              <a:spcBef>
                <a:spcPts val="120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srgbClr val="012169"/>
                </a:solidFill>
                <a:effectLst/>
                <a:uLnTx/>
                <a:uFillTx/>
                <a:latin typeface="Calibri"/>
                <a:ea typeface="+mn-ea"/>
                <a:cs typeface="+mn-cs"/>
              </a:rPr>
              <a:t>Examples of what you might talk about here are:</a:t>
            </a:r>
          </a:p>
          <a:p>
            <a:pPr marL="0" marR="0" lvl="0" indent="0" algn="l" defTabSz="685800" rtl="0" eaLnBrk="1" fontAlgn="auto" latinLnBrk="0" hangingPunct="1">
              <a:lnSpc>
                <a:spcPct val="100000"/>
              </a:lnSpc>
              <a:spcBef>
                <a:spcPts val="1200"/>
              </a:spcBef>
              <a:spcAft>
                <a:spcPts val="0"/>
              </a:spcAft>
              <a:buClrTx/>
              <a:buSzTx/>
              <a:buFont typeface="Arial" panose="020B0604020202020204" pitchFamily="34" charset="0"/>
              <a:buNone/>
              <a:tabLst/>
              <a:defRPr/>
            </a:pPr>
            <a:endParaRPr kumimoji="0" lang="en-GB" sz="1600" b="0" i="0" u="none" strike="noStrike" kern="1200" cap="none" spc="0" normalizeH="0" baseline="0" noProof="0" dirty="0">
              <a:ln>
                <a:noFill/>
              </a:ln>
              <a:solidFill>
                <a:srgbClr val="012169"/>
              </a:solidFill>
              <a:effectLst/>
              <a:uLnTx/>
              <a:uFillTx/>
              <a:latin typeface="Calibri"/>
              <a:ea typeface="+mn-ea"/>
              <a:cs typeface="+mn-cs"/>
            </a:endParaRPr>
          </a:p>
          <a:p>
            <a:pPr marL="0" marR="0" lvl="0" indent="0" algn="l" defTabSz="685800" rtl="0" eaLnBrk="1" fontAlgn="auto" latinLnBrk="0" hangingPunct="1">
              <a:lnSpc>
                <a:spcPct val="100000"/>
              </a:lnSpc>
              <a:spcBef>
                <a:spcPts val="1200"/>
              </a:spcBef>
              <a:spcAft>
                <a:spcPts val="0"/>
              </a:spcAft>
              <a:buClrTx/>
              <a:buSzTx/>
              <a:buFont typeface="Arial" panose="020B0604020202020204" pitchFamily="34" charset="0"/>
              <a:buNone/>
              <a:tabLst/>
              <a:defRPr/>
            </a:pPr>
            <a:r>
              <a:rPr kumimoji="0" lang="en-GB" sz="1600" b="1" i="0" u="none" strike="noStrike" kern="1200" cap="none" spc="0" normalizeH="0" baseline="0" noProof="0" dirty="0">
                <a:ln>
                  <a:noFill/>
                </a:ln>
                <a:solidFill>
                  <a:srgbClr val="012169"/>
                </a:solidFill>
                <a:effectLst/>
                <a:uLnTx/>
                <a:uFillTx/>
                <a:latin typeface="Calibri"/>
                <a:ea typeface="+mn-ea"/>
                <a:cs typeface="+mn-cs"/>
              </a:rPr>
              <a:t>Work experience, employment, or volunteering</a:t>
            </a:r>
          </a:p>
          <a:p>
            <a:pPr marL="0" marR="0" lvl="0" indent="0" algn="l" defTabSz="685800" rtl="0" eaLnBrk="1" fontAlgn="auto" latinLnBrk="0" hangingPunct="1">
              <a:lnSpc>
                <a:spcPct val="100000"/>
              </a:lnSpc>
              <a:spcBef>
                <a:spcPts val="120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srgbClr val="012169"/>
                </a:solidFill>
                <a:effectLst/>
                <a:uLnTx/>
                <a:uFillTx/>
                <a:latin typeface="Calibri"/>
                <a:ea typeface="+mn-ea"/>
                <a:cs typeface="+mn-cs"/>
              </a:rPr>
              <a:t>Whether it’s in-person work experience or virtual work experience through </a:t>
            </a:r>
            <a:r>
              <a:rPr kumimoji="0" lang="en-GB" sz="1600" b="0" i="0" u="none" strike="noStrike" kern="1200" cap="none" spc="0" normalizeH="0" baseline="0" noProof="0" dirty="0" err="1">
                <a:ln>
                  <a:noFill/>
                </a:ln>
                <a:solidFill>
                  <a:srgbClr val="012169"/>
                </a:solidFill>
                <a:effectLst/>
                <a:uLnTx/>
                <a:uFillTx/>
                <a:latin typeface="Calibri"/>
                <a:ea typeface="+mn-ea"/>
                <a:cs typeface="+mn-cs"/>
              </a:rPr>
              <a:t>Springpod</a:t>
            </a:r>
            <a:r>
              <a:rPr kumimoji="0" lang="en-GB" sz="1600" b="0" i="0" u="none" strike="noStrike" kern="1200" cap="none" spc="0" normalizeH="0" baseline="0" noProof="0" dirty="0">
                <a:ln>
                  <a:noFill/>
                </a:ln>
                <a:solidFill>
                  <a:srgbClr val="012169"/>
                </a:solidFill>
                <a:effectLst/>
                <a:uLnTx/>
                <a:uFillTx/>
                <a:latin typeface="Calibri"/>
                <a:ea typeface="+mn-ea"/>
                <a:cs typeface="+mn-cs"/>
              </a:rPr>
              <a:t> and Futures For All, or volunteering, the key thing here is for you to reflect on your experiences and the skills gained relevant to your chosen course.</a:t>
            </a:r>
          </a:p>
          <a:p>
            <a:pPr marL="0" marR="0" lvl="0" indent="0" algn="l" defTabSz="685800" rtl="0" eaLnBrk="1" fontAlgn="auto" latinLnBrk="0" hangingPunct="1">
              <a:lnSpc>
                <a:spcPct val="100000"/>
              </a:lnSpc>
              <a:spcBef>
                <a:spcPts val="1200"/>
              </a:spcBef>
              <a:spcAft>
                <a:spcPts val="0"/>
              </a:spcAft>
              <a:buClrTx/>
              <a:buSzTx/>
              <a:buFont typeface="Arial" panose="020B0604020202020204" pitchFamily="34" charset="0"/>
              <a:buNone/>
              <a:tabLst/>
              <a:defRPr/>
            </a:pPr>
            <a:r>
              <a:rPr kumimoji="0" lang="en-GB" sz="1600" b="1" i="0" u="none" strike="noStrike" kern="1200" cap="none" spc="0" normalizeH="0" baseline="0" noProof="0" dirty="0">
                <a:ln>
                  <a:noFill/>
                </a:ln>
                <a:solidFill>
                  <a:srgbClr val="012169"/>
                </a:solidFill>
                <a:effectLst/>
                <a:uLnTx/>
                <a:uFillTx/>
                <a:latin typeface="Calibri"/>
                <a:ea typeface="+mn-ea"/>
                <a:cs typeface="+mn-cs"/>
              </a:rPr>
              <a:t>Personal life experiences or responsibilities</a:t>
            </a:r>
          </a:p>
          <a:p>
            <a:pPr marL="0" marR="0" lvl="0" indent="0" algn="l" defTabSz="685800" rtl="0" eaLnBrk="1" fontAlgn="auto" latinLnBrk="0" hangingPunct="1">
              <a:lnSpc>
                <a:spcPct val="100000"/>
              </a:lnSpc>
              <a:spcBef>
                <a:spcPts val="120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srgbClr val="012169"/>
                </a:solidFill>
                <a:effectLst/>
                <a:uLnTx/>
                <a:uFillTx/>
                <a:latin typeface="Calibri"/>
                <a:ea typeface="+mn-ea"/>
                <a:cs typeface="+mn-cs"/>
              </a:rPr>
              <a:t>Is there a situation you’ve personally overcome that has influenced your decision? Are there responsibilities such as caring for a family member that has helped you develop essential qualities for the course like resilience and empathy?</a:t>
            </a:r>
          </a:p>
          <a:p>
            <a:endParaRPr lang="en-GB" dirty="0"/>
          </a:p>
        </p:txBody>
      </p:sp>
    </p:spTree>
    <p:extLst>
      <p:ext uri="{BB962C8B-B14F-4D97-AF65-F5344CB8AC3E}">
        <p14:creationId xmlns:p14="http://schemas.microsoft.com/office/powerpoint/2010/main" val="42121609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E9826D-6DA2-49A2-9D39-68E8FD6D312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484749D4-33D1-4666-9073-9EB34B3663C7}"/>
              </a:ext>
            </a:extLst>
          </p:cNvPr>
          <p:cNvSpPr>
            <a:spLocks noGrp="1"/>
          </p:cNvSpPr>
          <p:nvPr>
            <p:ph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12169"/>
                </a:solidFill>
                <a:effectLst/>
                <a:uLnTx/>
                <a:uFillTx/>
                <a:latin typeface="Calibri"/>
                <a:ea typeface="+mn-ea"/>
                <a:cs typeface="+mn-cs"/>
              </a:rPr>
              <a:t>Hobbies and any extracurricular or outreach activities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012169"/>
                </a:solidFill>
                <a:effectLst/>
                <a:uLnTx/>
                <a:uFillTx/>
                <a:latin typeface="Calibri"/>
                <a:ea typeface="+mn-ea"/>
                <a:cs typeface="+mn-cs"/>
              </a:rPr>
              <a:t>Think sports, reading, community work, summer schools – any activities outside of your studies that help further showcase why you’d make a great student.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012169"/>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12169"/>
                </a:solidFill>
                <a:effectLst/>
                <a:uLnTx/>
                <a:uFillTx/>
                <a:latin typeface="Calibri"/>
                <a:ea typeface="+mn-ea"/>
                <a:cs typeface="+mn-cs"/>
              </a:rPr>
              <a:t>Achievements outside of school or college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012169"/>
                </a:solidFill>
                <a:effectLst/>
                <a:uLnTx/>
                <a:uFillTx/>
                <a:latin typeface="Calibri"/>
                <a:ea typeface="+mn-ea"/>
                <a:cs typeface="+mn-cs"/>
              </a:rPr>
              <a:t>This could be a position of responsibility such as captain for your local club, a musical achievement, a competition you won, or a qualification you’ve attained outside of the classroom.</a:t>
            </a:r>
          </a:p>
          <a:p>
            <a:endParaRPr lang="en-GB" dirty="0"/>
          </a:p>
        </p:txBody>
      </p:sp>
    </p:spTree>
    <p:extLst>
      <p:ext uri="{BB962C8B-B14F-4D97-AF65-F5344CB8AC3E}">
        <p14:creationId xmlns:p14="http://schemas.microsoft.com/office/powerpoint/2010/main" val="1380952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D048DD9-2312-41DD-BC62-C56247B7B792}"/>
              </a:ext>
            </a:extLst>
          </p:cNvPr>
          <p:cNvPicPr>
            <a:picLocks noChangeAspect="1"/>
          </p:cNvPicPr>
          <p:nvPr/>
        </p:nvPicPr>
        <p:blipFill>
          <a:blip r:embed="rId3"/>
          <a:stretch>
            <a:fillRect/>
          </a:stretch>
        </p:blipFill>
        <p:spPr>
          <a:xfrm>
            <a:off x="282863" y="577049"/>
            <a:ext cx="2061216" cy="790111"/>
          </a:xfrm>
          <a:prstGeom prst="rect">
            <a:avLst/>
          </a:prstGeom>
        </p:spPr>
      </p:pic>
      <p:pic>
        <p:nvPicPr>
          <p:cNvPr id="3" name="Picture 2">
            <a:extLst>
              <a:ext uri="{FF2B5EF4-FFF2-40B4-BE49-F238E27FC236}">
                <a16:creationId xmlns:a16="http://schemas.microsoft.com/office/drawing/2014/main" id="{0CC88191-47D5-4758-9F88-74D13C64FB4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27061" y="328550"/>
            <a:ext cx="1610867" cy="1610867"/>
          </a:xfrm>
          <a:prstGeom prst="rect">
            <a:avLst/>
          </a:prstGeom>
        </p:spPr>
      </p:pic>
      <p:pic>
        <p:nvPicPr>
          <p:cNvPr id="4" name="Picture 12" descr="https://m.media-amazon.com/images/I/71Cgi7LSiAL._AC_UF894,1000_QL80_.jpg">
            <a:extLst>
              <a:ext uri="{FF2B5EF4-FFF2-40B4-BE49-F238E27FC236}">
                <a16:creationId xmlns:a16="http://schemas.microsoft.com/office/drawing/2014/main" id="{125BFE90-9C1B-4B56-AF84-4A94D0003B10}"/>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50723" y="309225"/>
            <a:ext cx="1250949" cy="17493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D65C838E-68E8-4FEC-88E1-A63EB45D154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149217" y="1637357"/>
            <a:ext cx="2143125" cy="2143125"/>
          </a:xfrm>
          <a:prstGeom prst="rect">
            <a:avLst/>
          </a:prstGeom>
        </p:spPr>
      </p:pic>
      <p:pic>
        <p:nvPicPr>
          <p:cNvPr id="6" name="Picture 5">
            <a:extLst>
              <a:ext uri="{FF2B5EF4-FFF2-40B4-BE49-F238E27FC236}">
                <a16:creationId xmlns:a16="http://schemas.microsoft.com/office/drawing/2014/main" id="{268B5E4F-A974-4AEB-87A4-59F882DD20ED}"/>
              </a:ext>
            </a:extLst>
          </p:cNvPr>
          <p:cNvPicPr>
            <a:picLocks noChangeAspect="1"/>
          </p:cNvPicPr>
          <p:nvPr/>
        </p:nvPicPr>
        <p:blipFill>
          <a:blip r:embed="rId7"/>
          <a:stretch>
            <a:fillRect/>
          </a:stretch>
        </p:blipFill>
        <p:spPr>
          <a:xfrm>
            <a:off x="337125" y="1701292"/>
            <a:ext cx="1905000" cy="476250"/>
          </a:xfrm>
          <a:prstGeom prst="rect">
            <a:avLst/>
          </a:prstGeom>
        </p:spPr>
      </p:pic>
      <p:pic>
        <p:nvPicPr>
          <p:cNvPr id="7" name="Picture 6">
            <a:extLst>
              <a:ext uri="{FF2B5EF4-FFF2-40B4-BE49-F238E27FC236}">
                <a16:creationId xmlns:a16="http://schemas.microsoft.com/office/drawing/2014/main" id="{29E3401E-7AC3-430F-BA23-DA9B9B1143AA}"/>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899658" y="2306603"/>
            <a:ext cx="3076540" cy="1607740"/>
          </a:xfrm>
          <a:prstGeom prst="rect">
            <a:avLst/>
          </a:prstGeom>
        </p:spPr>
      </p:pic>
      <p:pic>
        <p:nvPicPr>
          <p:cNvPr id="8" name="Picture 7">
            <a:extLst>
              <a:ext uri="{FF2B5EF4-FFF2-40B4-BE49-F238E27FC236}">
                <a16:creationId xmlns:a16="http://schemas.microsoft.com/office/drawing/2014/main" id="{686C4011-DDA9-4E07-A6BA-9EB9CEEC7297}"/>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882030" y="4458042"/>
            <a:ext cx="2774818" cy="1664891"/>
          </a:xfrm>
          <a:prstGeom prst="rect">
            <a:avLst/>
          </a:prstGeom>
        </p:spPr>
      </p:pic>
      <p:pic>
        <p:nvPicPr>
          <p:cNvPr id="9" name="irc_mi" descr="Image result for psychology today">
            <a:hlinkClick r:id="rId10"/>
            <a:extLst>
              <a:ext uri="{FF2B5EF4-FFF2-40B4-BE49-F238E27FC236}">
                <a16:creationId xmlns:a16="http://schemas.microsoft.com/office/drawing/2014/main" id="{0D27A11A-C84E-41F6-9E0C-79F76A081A7C}"/>
              </a:ext>
            </a:extLst>
          </p:cNvPr>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282863" y="2708920"/>
            <a:ext cx="1840865" cy="2381250"/>
          </a:xfrm>
          <a:prstGeom prst="rect">
            <a:avLst/>
          </a:prstGeom>
          <a:noFill/>
          <a:ln>
            <a:noFill/>
          </a:ln>
        </p:spPr>
      </p:pic>
      <p:pic>
        <p:nvPicPr>
          <p:cNvPr id="10" name="irc_mi" descr="Image result for history today">
            <a:hlinkClick r:id="rId12"/>
            <a:extLst>
              <a:ext uri="{FF2B5EF4-FFF2-40B4-BE49-F238E27FC236}">
                <a16:creationId xmlns:a16="http://schemas.microsoft.com/office/drawing/2014/main" id="{570E995B-94D3-4F04-854A-E281295814C3}"/>
              </a:ext>
            </a:extLst>
          </p:cNvPr>
          <p:cNvPicPr>
            <a:picLocks/>
          </p:cNvPicPr>
          <p:nvPr/>
        </p:nvPicPr>
        <p:blipFill>
          <a:blip r:embed="rId13">
            <a:extLst>
              <a:ext uri="{28A0092B-C50C-407E-A947-70E740481C1C}">
                <a14:useLocalDpi xmlns:a14="http://schemas.microsoft.com/office/drawing/2010/main" val="0"/>
              </a:ext>
            </a:extLst>
          </a:blip>
          <a:srcRect/>
          <a:stretch>
            <a:fillRect/>
          </a:stretch>
        </p:blipFill>
        <p:spPr bwMode="auto">
          <a:xfrm>
            <a:off x="2344079" y="4162421"/>
            <a:ext cx="1679054" cy="2256135"/>
          </a:xfrm>
          <a:prstGeom prst="rect">
            <a:avLst/>
          </a:prstGeom>
          <a:noFill/>
          <a:ln>
            <a:noFill/>
          </a:ln>
        </p:spPr>
      </p:pic>
      <p:pic>
        <p:nvPicPr>
          <p:cNvPr id="11" name="irc_mi" descr="Image result for new scientist">
            <a:hlinkClick r:id="rId14"/>
            <a:extLst>
              <a:ext uri="{FF2B5EF4-FFF2-40B4-BE49-F238E27FC236}">
                <a16:creationId xmlns:a16="http://schemas.microsoft.com/office/drawing/2014/main" id="{D90B2964-F1B6-492C-86AB-CD51A500CF26}"/>
              </a:ext>
            </a:extLst>
          </p:cNvPr>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9593750" y="3620056"/>
            <a:ext cx="1919605" cy="2381250"/>
          </a:xfrm>
          <a:prstGeom prst="rect">
            <a:avLst/>
          </a:prstGeom>
          <a:noFill/>
          <a:ln>
            <a:noFill/>
          </a:ln>
        </p:spPr>
      </p:pic>
      <p:pic>
        <p:nvPicPr>
          <p:cNvPr id="12" name="Picture 4" descr="Image result for rachel clarke dear life">
            <a:extLst>
              <a:ext uri="{FF2B5EF4-FFF2-40B4-BE49-F238E27FC236}">
                <a16:creationId xmlns:a16="http://schemas.microsoft.com/office/drawing/2014/main" id="{8D945AA4-87D0-442E-A001-F83EFDFBD2FE}"/>
              </a:ext>
            </a:extLst>
          </p:cNvPr>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9710270" y="525301"/>
            <a:ext cx="1797253" cy="21836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46619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62ECE9-808B-454E-B400-646A46EFC31A}"/>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06273BF2-A7A9-4812-A96C-658335382F78}"/>
              </a:ext>
            </a:extLst>
          </p:cNvPr>
          <p:cNvSpPr>
            <a:spLocks noGrp="1"/>
          </p:cNvSpPr>
          <p:nvPr>
            <p:ph idx="1"/>
          </p:nvPr>
        </p:nvSpPr>
        <p:spPr/>
        <p:txBody>
          <a:bodyPr/>
          <a:lstStyle/>
          <a:p>
            <a:pPr algn="l"/>
            <a:r>
              <a:rPr lang="en-GB" sz="1800" dirty="0">
                <a:solidFill>
                  <a:srgbClr val="002060"/>
                </a:solidFill>
              </a:rPr>
              <a:t>All references are written positively and sensitively. They reflect progress and attainment.</a:t>
            </a:r>
            <a:br>
              <a:rPr lang="en-GB" sz="1800" dirty="0">
                <a:solidFill>
                  <a:srgbClr val="002060"/>
                </a:solidFill>
              </a:rPr>
            </a:br>
            <a:br>
              <a:rPr lang="en-GB" sz="1800" dirty="0">
                <a:solidFill>
                  <a:srgbClr val="002060"/>
                </a:solidFill>
              </a:rPr>
            </a:br>
            <a:r>
              <a:rPr lang="en-GB" sz="1800" dirty="0">
                <a:solidFill>
                  <a:srgbClr val="002060"/>
                </a:solidFill>
              </a:rPr>
              <a:t>The reference will detail any extenuating circumstances which may have impacted a students education and achievement. </a:t>
            </a:r>
            <a:br>
              <a:rPr lang="en-GB" sz="1800" dirty="0">
                <a:solidFill>
                  <a:srgbClr val="002060"/>
                </a:solidFill>
              </a:rPr>
            </a:br>
            <a:br>
              <a:rPr lang="en-GB" sz="1800" dirty="0">
                <a:solidFill>
                  <a:srgbClr val="002060"/>
                </a:solidFill>
              </a:rPr>
            </a:br>
            <a:r>
              <a:rPr lang="en-GB" sz="1800" dirty="0">
                <a:solidFill>
                  <a:srgbClr val="002060"/>
                </a:solidFill>
              </a:rPr>
              <a:t>Written by the form tutor and checked by Mrs Billett prior to submission</a:t>
            </a:r>
            <a:br>
              <a:rPr lang="en-GB" sz="1800" dirty="0">
                <a:solidFill>
                  <a:srgbClr val="002060"/>
                </a:solidFill>
              </a:rPr>
            </a:br>
            <a:br>
              <a:rPr lang="en-GB" sz="1800" dirty="0">
                <a:solidFill>
                  <a:srgbClr val="002060"/>
                </a:solidFill>
              </a:rPr>
            </a:br>
            <a:r>
              <a:rPr lang="en-GB" sz="1800" dirty="0">
                <a:solidFill>
                  <a:srgbClr val="002060"/>
                </a:solidFill>
              </a:rPr>
              <a:t>Predicted grades are based on the evidence of a student’s performance over the course of sixth form so far, including coursework, classwork, assignments, in class assessments and mock examination results. Predicted grades are NOT negotiable. Staff are experienced in awarding predicted grades.</a:t>
            </a:r>
            <a:br>
              <a:rPr lang="en-GB" sz="1800" dirty="0">
                <a:solidFill>
                  <a:srgbClr val="002060"/>
                </a:solidFill>
              </a:rPr>
            </a:br>
            <a:br>
              <a:rPr lang="en-GB" sz="1800" dirty="0">
                <a:solidFill>
                  <a:srgbClr val="002060"/>
                </a:solidFill>
              </a:rPr>
            </a:br>
            <a:br>
              <a:rPr lang="en-GB" sz="1800" dirty="0"/>
            </a:br>
            <a:br>
              <a:rPr kumimoji="0" lang="en-GB" sz="1800" b="0" i="0" u="none" strike="noStrike" kern="1200" cap="none" spc="0" normalizeH="0" baseline="0" noProof="0" dirty="0">
                <a:ln>
                  <a:noFill/>
                </a:ln>
                <a:solidFill>
                  <a:srgbClr val="012169"/>
                </a:solidFill>
                <a:effectLst/>
                <a:uLnTx/>
                <a:uFillTx/>
                <a:latin typeface="Calibri"/>
                <a:ea typeface="+mj-ea"/>
                <a:cs typeface="+mj-cs"/>
              </a:rPr>
            </a:br>
            <a:endParaRPr lang="en-GB" dirty="0"/>
          </a:p>
        </p:txBody>
      </p:sp>
    </p:spTree>
    <p:extLst>
      <p:ext uri="{BB962C8B-B14F-4D97-AF65-F5344CB8AC3E}">
        <p14:creationId xmlns:p14="http://schemas.microsoft.com/office/powerpoint/2010/main" val="6746938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3195CC-EE63-4CAA-89F3-7159E75E07D2}"/>
              </a:ext>
            </a:extLst>
          </p:cNvPr>
          <p:cNvSpPr>
            <a:spLocks noGrp="1"/>
          </p:cNvSpPr>
          <p:nvPr>
            <p:ph type="title"/>
          </p:nvPr>
        </p:nvSpPr>
        <p:spPr/>
        <p:txBody>
          <a:bodyPr/>
          <a:lstStyle/>
          <a:p>
            <a:r>
              <a:rPr lang="en-GB" dirty="0"/>
              <a:t>What happens next? </a:t>
            </a:r>
          </a:p>
        </p:txBody>
      </p:sp>
      <p:sp>
        <p:nvSpPr>
          <p:cNvPr id="3" name="Content Placeholder 2">
            <a:extLst>
              <a:ext uri="{FF2B5EF4-FFF2-40B4-BE49-F238E27FC236}">
                <a16:creationId xmlns:a16="http://schemas.microsoft.com/office/drawing/2014/main" id="{E977B27C-DA49-42E4-9FD1-E1CC0E435DAE}"/>
              </a:ext>
            </a:extLst>
          </p:cNvPr>
          <p:cNvSpPr>
            <a:spLocks noGrp="1"/>
          </p:cNvSpPr>
          <p:nvPr>
            <p:ph idx="1"/>
          </p:nvPr>
        </p:nvSpPr>
        <p:spPr/>
        <p:txBody>
          <a:bodyPr/>
          <a:lstStyle/>
          <a:p>
            <a:pPr marL="266700" marR="0" lvl="0" indent="-266700" algn="l" defTabSz="6858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srgbClr val="012169"/>
                </a:solidFill>
                <a:effectLst/>
                <a:uLnTx/>
                <a:uFillTx/>
                <a:latin typeface="Calibri"/>
                <a:ea typeface="+mn-ea"/>
                <a:cs typeface="+mn-cs"/>
              </a:rPr>
              <a:t>Dependent upon the course you have applied for you could be invited to interview</a:t>
            </a:r>
          </a:p>
          <a:p>
            <a:pPr marL="342900" marR="0" lvl="0" indent="-342900" algn="l" defTabSz="6858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srgbClr val="012169"/>
                </a:solidFill>
                <a:effectLst/>
                <a:uLnTx/>
                <a:uFillTx/>
                <a:latin typeface="Calibri"/>
                <a:ea typeface="+mn-ea"/>
                <a:cs typeface="+mn-cs"/>
              </a:rPr>
              <a:t>If you have applied for a Creative course it is likely that you will need to provide a portfolio of your work</a:t>
            </a:r>
          </a:p>
          <a:p>
            <a:pPr marL="342900" marR="0" lvl="0" indent="-342900" algn="l" defTabSz="6858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srgbClr val="012169"/>
                </a:solidFill>
                <a:effectLst/>
                <a:uLnTx/>
                <a:uFillTx/>
                <a:latin typeface="Calibri"/>
                <a:ea typeface="+mn-ea"/>
                <a:cs typeface="+mn-cs"/>
              </a:rPr>
              <a:t>You will start to receive offers</a:t>
            </a:r>
          </a:p>
          <a:p>
            <a:pPr marL="342900" marR="0" lvl="0" indent="-342900" algn="l" defTabSz="6858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srgbClr val="012169"/>
                </a:solidFill>
                <a:effectLst/>
                <a:uLnTx/>
                <a:uFillTx/>
                <a:latin typeface="Calibri"/>
                <a:ea typeface="+mn-ea"/>
                <a:cs typeface="+mn-cs"/>
              </a:rPr>
              <a:t>You will need to accept firm and insurance offers</a:t>
            </a:r>
          </a:p>
          <a:p>
            <a:pPr marL="342900" marR="0" lvl="0" indent="-342900" algn="l" defTabSz="6858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lang="en-GB" sz="2000" dirty="0">
                <a:solidFill>
                  <a:srgbClr val="012169"/>
                </a:solidFill>
                <a:latin typeface="Calibri"/>
                <a:cs typeface="+mn-cs"/>
              </a:rPr>
              <a:t>You will need to apply for student finance</a:t>
            </a:r>
          </a:p>
          <a:p>
            <a:pPr marL="342900" marR="0" lvl="0" indent="-342900" algn="l" defTabSz="6858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lang="en-GB" sz="2000" dirty="0">
                <a:solidFill>
                  <a:srgbClr val="012169"/>
                </a:solidFill>
                <a:latin typeface="Calibri"/>
                <a:cs typeface="+mn-cs"/>
              </a:rPr>
              <a:t>You will need to organise accommodation</a:t>
            </a:r>
            <a:endParaRPr lang="en-GB" dirty="0"/>
          </a:p>
        </p:txBody>
      </p:sp>
    </p:spTree>
    <p:extLst>
      <p:ext uri="{BB962C8B-B14F-4D97-AF65-F5344CB8AC3E}">
        <p14:creationId xmlns:p14="http://schemas.microsoft.com/office/powerpoint/2010/main" val="35352028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7E14AA-FB5E-485E-BBFC-286B200404A9}"/>
              </a:ext>
            </a:extLst>
          </p:cNvPr>
          <p:cNvSpPr>
            <a:spLocks noGrp="1"/>
          </p:cNvSpPr>
          <p:nvPr>
            <p:ph type="title"/>
          </p:nvPr>
        </p:nvSpPr>
        <p:spPr/>
        <p:txBody>
          <a:bodyPr/>
          <a:lstStyle/>
          <a:p>
            <a:r>
              <a:rPr lang="en-GB" dirty="0"/>
              <a:t>Student Finance</a:t>
            </a:r>
          </a:p>
        </p:txBody>
      </p:sp>
      <p:sp>
        <p:nvSpPr>
          <p:cNvPr id="3" name="Content Placeholder 2">
            <a:extLst>
              <a:ext uri="{FF2B5EF4-FFF2-40B4-BE49-F238E27FC236}">
                <a16:creationId xmlns:a16="http://schemas.microsoft.com/office/drawing/2014/main" id="{07795FAC-0D58-44E1-99C2-01987C3F92CB}"/>
              </a:ext>
            </a:extLst>
          </p:cNvPr>
          <p:cNvSpPr>
            <a:spLocks noGrp="1"/>
          </p:cNvSpPr>
          <p:nvPr>
            <p:ph idx="1"/>
          </p:nvPr>
        </p:nvSpPr>
        <p:spPr/>
        <p:txBody>
          <a:bodyPr>
            <a:normAutofit fontScale="25000" lnSpcReduction="20000"/>
          </a:bodyPr>
          <a:lstStyle/>
          <a:p>
            <a:r>
              <a:rPr lang="en-GB" sz="6400" dirty="0">
                <a:solidFill>
                  <a:srgbClr val="002060"/>
                </a:solidFill>
              </a:rPr>
              <a:t>From January 2027 Student Finance as we know it will be replaced by the Lifelong Learning Entitlement</a:t>
            </a:r>
          </a:p>
          <a:p>
            <a:pPr>
              <a:lnSpc>
                <a:spcPct val="107000"/>
              </a:lnSpc>
              <a:spcAft>
                <a:spcPts val="1500"/>
              </a:spcAft>
            </a:pPr>
            <a:r>
              <a:rPr lang="en-GB" sz="6400" dirty="0">
                <a:solidFill>
                  <a:srgbClr val="002060"/>
                </a:solidFill>
                <a:effectLst/>
                <a:ea typeface="Times New Roman" panose="02020603050405020304" pitchFamily="18" charset="0"/>
                <a:cs typeface="Times New Roman" panose="02020603050405020304" pitchFamily="18" charset="0"/>
              </a:rPr>
              <a:t>The Lifelong </a:t>
            </a:r>
            <a:r>
              <a:rPr lang="en-GB" sz="6400" dirty="0">
                <a:solidFill>
                  <a:srgbClr val="002060"/>
                </a:solidFill>
                <a:ea typeface="Times New Roman" panose="02020603050405020304" pitchFamily="18" charset="0"/>
                <a:cs typeface="Times New Roman" panose="02020603050405020304" pitchFamily="18" charset="0"/>
              </a:rPr>
              <a:t>L</a:t>
            </a:r>
            <a:r>
              <a:rPr lang="en-GB" sz="6400" dirty="0">
                <a:solidFill>
                  <a:srgbClr val="002060"/>
                </a:solidFill>
                <a:effectLst/>
                <a:ea typeface="Times New Roman" panose="02020603050405020304" pitchFamily="18" charset="0"/>
                <a:cs typeface="Times New Roman" panose="02020603050405020304" pitchFamily="18" charset="0"/>
              </a:rPr>
              <a:t>earning </a:t>
            </a:r>
            <a:r>
              <a:rPr lang="en-GB" sz="6400" dirty="0">
                <a:solidFill>
                  <a:srgbClr val="002060"/>
                </a:solidFill>
                <a:ea typeface="Times New Roman" panose="02020603050405020304" pitchFamily="18" charset="0"/>
                <a:cs typeface="Times New Roman" panose="02020603050405020304" pitchFamily="18" charset="0"/>
              </a:rPr>
              <a:t>E</a:t>
            </a:r>
            <a:r>
              <a:rPr lang="en-GB" sz="6400" dirty="0">
                <a:solidFill>
                  <a:srgbClr val="002060"/>
                </a:solidFill>
                <a:effectLst/>
                <a:ea typeface="Times New Roman" panose="02020603050405020304" pitchFamily="18" charset="0"/>
                <a:cs typeface="Times New Roman" panose="02020603050405020304" pitchFamily="18" charset="0"/>
              </a:rPr>
              <a:t>ntitlement (LLE) will transform the post-18 student finance system to create a single funding system. </a:t>
            </a:r>
            <a:endParaRPr lang="en-GB" sz="6400" dirty="0">
              <a:solidFill>
                <a:srgbClr val="002060"/>
              </a:solidFill>
              <a:effectLst/>
              <a:ea typeface="Calibri" panose="020F0502020204030204" pitchFamily="34" charset="0"/>
              <a:cs typeface="Times New Roman" panose="02020603050405020304" pitchFamily="18" charset="0"/>
            </a:endParaRPr>
          </a:p>
          <a:p>
            <a:pPr>
              <a:lnSpc>
                <a:spcPct val="107000"/>
              </a:lnSpc>
              <a:spcAft>
                <a:spcPts val="1500"/>
              </a:spcAft>
            </a:pPr>
            <a:r>
              <a:rPr lang="en-GB" sz="6400" dirty="0">
                <a:solidFill>
                  <a:srgbClr val="002060"/>
                </a:solidFill>
                <a:effectLst/>
                <a:ea typeface="Times New Roman" panose="02020603050405020304" pitchFamily="18" charset="0"/>
                <a:cs typeface="Times New Roman" panose="02020603050405020304" pitchFamily="18" charset="0"/>
              </a:rPr>
              <a:t>Under the LLE, eligible learners will be able to access:</a:t>
            </a:r>
            <a:endParaRPr lang="en-GB" sz="6400" dirty="0">
              <a:solidFill>
                <a:srgbClr val="002060"/>
              </a:solidFill>
              <a:effectLst/>
              <a:ea typeface="Calibri" panose="020F0502020204030204" pitchFamily="34" charset="0"/>
              <a:cs typeface="Times New Roman" panose="02020603050405020304" pitchFamily="18" charset="0"/>
            </a:endParaRPr>
          </a:p>
          <a:p>
            <a:pPr marL="342900" lvl="0" indent="-342900">
              <a:lnSpc>
                <a:spcPct val="107000"/>
              </a:lnSpc>
              <a:spcAft>
                <a:spcPts val="750"/>
              </a:spcAft>
              <a:buSzPts val="1000"/>
              <a:buFont typeface="Symbol" panose="05050102010706020507" pitchFamily="18" charset="2"/>
              <a:buChar char=""/>
              <a:tabLst>
                <a:tab pos="457200" algn="l"/>
              </a:tabLst>
            </a:pPr>
            <a:r>
              <a:rPr lang="en-GB" sz="6400" dirty="0">
                <a:solidFill>
                  <a:srgbClr val="002060"/>
                </a:solidFill>
                <a:effectLst/>
                <a:ea typeface="Times New Roman" panose="02020603050405020304" pitchFamily="18" charset="0"/>
                <a:cs typeface="Times New Roman" panose="02020603050405020304" pitchFamily="18" charset="0"/>
              </a:rPr>
              <a:t>a tuition fee loan, with new learners able to access up to the full entitlement of £38,140 – equal to 4 years of study based on academic year 2025 to 2026 fee rates</a:t>
            </a:r>
            <a:endParaRPr lang="en-GB" sz="6400" dirty="0">
              <a:solidFill>
                <a:srgbClr val="002060"/>
              </a:solidFill>
              <a:effectLst/>
              <a:ea typeface="Calibri" panose="020F0502020204030204" pitchFamily="34" charset="0"/>
              <a:cs typeface="Times New Roman" panose="02020603050405020304" pitchFamily="18" charset="0"/>
            </a:endParaRPr>
          </a:p>
          <a:p>
            <a:pPr marL="342900" lvl="0" indent="-342900">
              <a:lnSpc>
                <a:spcPct val="107000"/>
              </a:lnSpc>
              <a:spcAft>
                <a:spcPts val="750"/>
              </a:spcAft>
              <a:buSzPts val="1000"/>
              <a:buFont typeface="Symbol" panose="05050102010706020507" pitchFamily="18" charset="2"/>
              <a:buChar char=""/>
              <a:tabLst>
                <a:tab pos="457200" algn="l"/>
              </a:tabLst>
            </a:pPr>
            <a:r>
              <a:rPr lang="en-GB" sz="6400" dirty="0">
                <a:solidFill>
                  <a:srgbClr val="002060"/>
                </a:solidFill>
                <a:effectLst/>
                <a:ea typeface="Times New Roman" panose="02020603050405020304" pitchFamily="18" charset="0"/>
                <a:cs typeface="Times New Roman" panose="02020603050405020304" pitchFamily="18" charset="0"/>
              </a:rPr>
              <a:t>a maintenance loan to cover living costs, for courses with in-person attendance</a:t>
            </a:r>
            <a:endParaRPr lang="en-GB" sz="6400" dirty="0">
              <a:solidFill>
                <a:srgbClr val="002060"/>
              </a:solidFill>
              <a:effectLst/>
              <a:ea typeface="Calibri" panose="020F0502020204030204" pitchFamily="34" charset="0"/>
              <a:cs typeface="Times New Roman" panose="02020603050405020304" pitchFamily="18" charset="0"/>
            </a:endParaRPr>
          </a:p>
          <a:p>
            <a:pPr>
              <a:lnSpc>
                <a:spcPct val="107000"/>
              </a:lnSpc>
              <a:spcAft>
                <a:spcPts val="1500"/>
              </a:spcAft>
            </a:pPr>
            <a:r>
              <a:rPr lang="en-GB" sz="6400" dirty="0">
                <a:solidFill>
                  <a:srgbClr val="002060"/>
                </a:solidFill>
                <a:effectLst/>
                <a:ea typeface="Times New Roman" panose="02020603050405020304" pitchFamily="18" charset="0"/>
                <a:cs typeface="Times New Roman" panose="02020603050405020304" pitchFamily="18" charset="0"/>
              </a:rPr>
              <a:t>Additional financial help will also be available for:</a:t>
            </a:r>
            <a:endParaRPr lang="en-GB" sz="6400" dirty="0">
              <a:solidFill>
                <a:srgbClr val="002060"/>
              </a:solidFill>
              <a:effectLst/>
              <a:ea typeface="Calibri" panose="020F0502020204030204" pitchFamily="34" charset="0"/>
              <a:cs typeface="Times New Roman" panose="02020603050405020304" pitchFamily="18" charset="0"/>
            </a:endParaRPr>
          </a:p>
          <a:p>
            <a:pPr marL="342900" lvl="0" indent="-342900">
              <a:lnSpc>
                <a:spcPct val="107000"/>
              </a:lnSpc>
              <a:spcAft>
                <a:spcPts val="750"/>
              </a:spcAft>
              <a:buSzPts val="1000"/>
              <a:buFont typeface="Symbol" panose="05050102010706020507" pitchFamily="18" charset="2"/>
              <a:buChar char=""/>
              <a:tabLst>
                <a:tab pos="457200" algn="l"/>
              </a:tabLst>
            </a:pPr>
            <a:r>
              <a:rPr lang="en-GB" sz="6400" dirty="0">
                <a:solidFill>
                  <a:srgbClr val="002060"/>
                </a:solidFill>
                <a:effectLst/>
                <a:ea typeface="Times New Roman" panose="02020603050405020304" pitchFamily="18" charset="0"/>
                <a:cs typeface="Times New Roman" panose="02020603050405020304" pitchFamily="18" charset="0"/>
              </a:rPr>
              <a:t>learners with disabilities</a:t>
            </a:r>
            <a:endParaRPr lang="en-GB" sz="6400" dirty="0">
              <a:solidFill>
                <a:srgbClr val="002060"/>
              </a:solidFill>
              <a:effectLst/>
              <a:ea typeface="Calibri" panose="020F0502020204030204" pitchFamily="34" charset="0"/>
              <a:cs typeface="Times New Roman" panose="02020603050405020304" pitchFamily="18" charset="0"/>
            </a:endParaRPr>
          </a:p>
          <a:p>
            <a:pPr>
              <a:lnSpc>
                <a:spcPct val="107000"/>
              </a:lnSpc>
              <a:spcAft>
                <a:spcPts val="1500"/>
              </a:spcAft>
            </a:pPr>
            <a:r>
              <a:rPr lang="en-GB" sz="6400" dirty="0">
                <a:solidFill>
                  <a:srgbClr val="002060"/>
                </a:solidFill>
                <a:effectLst/>
                <a:ea typeface="Times New Roman" panose="02020603050405020304" pitchFamily="18" charset="0"/>
                <a:cs typeface="Times New Roman" panose="02020603050405020304" pitchFamily="18" charset="0"/>
              </a:rPr>
              <a:t>An additional entitlement will be available for priority subjects or longer courses, such as medicine degrees.</a:t>
            </a:r>
            <a:endParaRPr lang="en-GB" sz="6400" dirty="0">
              <a:solidFill>
                <a:srgbClr val="002060"/>
              </a:solidFill>
              <a:effectLst/>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28750005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044501-82D7-44FD-B9B7-9B15705EFCBE}"/>
              </a:ext>
            </a:extLst>
          </p:cNvPr>
          <p:cNvSpPr>
            <a:spLocks noGrp="1"/>
          </p:cNvSpPr>
          <p:nvPr>
            <p:ph type="title"/>
          </p:nvPr>
        </p:nvSpPr>
        <p:spPr/>
        <p:txBody>
          <a:bodyPr/>
          <a:lstStyle/>
          <a:p>
            <a:r>
              <a:rPr lang="en-GB" dirty="0"/>
              <a:t>Bursaries &amp; Scholarships</a:t>
            </a:r>
          </a:p>
        </p:txBody>
      </p:sp>
      <p:sp>
        <p:nvSpPr>
          <p:cNvPr id="3" name="Content Placeholder 2">
            <a:extLst>
              <a:ext uri="{FF2B5EF4-FFF2-40B4-BE49-F238E27FC236}">
                <a16:creationId xmlns:a16="http://schemas.microsoft.com/office/drawing/2014/main" id="{3B8F6D36-3698-41C5-A3BB-75D98DAFD4F5}"/>
              </a:ext>
            </a:extLst>
          </p:cNvPr>
          <p:cNvSpPr>
            <a:spLocks noGrp="1"/>
          </p:cNvSpPr>
          <p:nvPr>
            <p:ph idx="1"/>
          </p:nvPr>
        </p:nvSpPr>
        <p:spPr/>
        <p:txBody>
          <a:bodyPr/>
          <a:lstStyle/>
          <a:p>
            <a:pPr marL="266700" marR="0" lvl="0" indent="-266700" algn="l" defTabSz="6858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srgbClr val="012169"/>
                </a:solidFill>
                <a:effectLst/>
                <a:uLnTx/>
                <a:uFillTx/>
                <a:latin typeface="Calibri"/>
                <a:ea typeface="+mn-ea"/>
                <a:cs typeface="+mn-cs"/>
              </a:rPr>
              <a:t>Many universities offer financial support through Bursaries and Scholarships</a:t>
            </a:r>
          </a:p>
          <a:p>
            <a:pPr marL="266700" marR="0" lvl="0" indent="-266700" algn="l" defTabSz="6858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srgbClr val="012169"/>
                </a:solidFill>
                <a:effectLst/>
                <a:uLnTx/>
                <a:uFillTx/>
                <a:latin typeface="Calibri"/>
                <a:ea typeface="+mn-ea"/>
                <a:cs typeface="+mn-cs"/>
              </a:rPr>
              <a:t>Bursaries are linked to personal circumstances and household income and are not repayable</a:t>
            </a:r>
          </a:p>
          <a:p>
            <a:pPr marL="266700" marR="0" lvl="0" indent="-266700" algn="l" defTabSz="6858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srgbClr val="012169"/>
                </a:solidFill>
                <a:effectLst/>
                <a:uLnTx/>
                <a:uFillTx/>
                <a:latin typeface="Calibri"/>
                <a:ea typeface="+mn-ea"/>
                <a:cs typeface="+mn-cs"/>
              </a:rPr>
              <a:t>Scholarships are linked to academic ability or results. They can be subject specific and are usually limited in number</a:t>
            </a:r>
          </a:p>
          <a:p>
            <a:pPr marL="266700" marR="0" lvl="0" indent="-266700" algn="l" defTabSz="6858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srgbClr val="012169"/>
                </a:solidFill>
                <a:effectLst/>
                <a:uLnTx/>
                <a:uFillTx/>
                <a:latin typeface="Calibri"/>
                <a:ea typeface="+mn-ea"/>
                <a:cs typeface="+mn-cs"/>
              </a:rPr>
              <a:t>Every university offers something different, check out the university websites when researching</a:t>
            </a:r>
          </a:p>
          <a:p>
            <a:endParaRPr lang="en-GB" dirty="0"/>
          </a:p>
        </p:txBody>
      </p:sp>
    </p:spTree>
    <p:extLst>
      <p:ext uri="{BB962C8B-B14F-4D97-AF65-F5344CB8AC3E}">
        <p14:creationId xmlns:p14="http://schemas.microsoft.com/office/powerpoint/2010/main" val="16423348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1AEA92-37B1-4BC1-BA74-3620F3A28973}"/>
              </a:ext>
            </a:extLst>
          </p:cNvPr>
          <p:cNvSpPr>
            <a:spLocks noGrp="1"/>
          </p:cNvSpPr>
          <p:nvPr>
            <p:ph type="title"/>
          </p:nvPr>
        </p:nvSpPr>
        <p:spPr/>
        <p:txBody>
          <a:bodyPr/>
          <a:lstStyle/>
          <a:p>
            <a:r>
              <a:rPr lang="en-GB" dirty="0"/>
              <a:t>Apprenticeships</a:t>
            </a:r>
          </a:p>
        </p:txBody>
      </p:sp>
      <p:pic>
        <p:nvPicPr>
          <p:cNvPr id="5" name="Content Placeholder 4">
            <a:extLst>
              <a:ext uri="{FF2B5EF4-FFF2-40B4-BE49-F238E27FC236}">
                <a16:creationId xmlns:a16="http://schemas.microsoft.com/office/drawing/2014/main" id="{67F0B097-8876-421B-8F00-2BA544231B70}"/>
              </a:ext>
            </a:extLst>
          </p:cNvPr>
          <p:cNvPicPr>
            <a:picLocks noGrp="1" noChangeAspect="1"/>
          </p:cNvPicPr>
          <p:nvPr>
            <p:ph sz="half" idx="1"/>
          </p:nvPr>
        </p:nvPicPr>
        <p:blipFill>
          <a:blip r:embed="rId3"/>
          <a:stretch>
            <a:fillRect/>
          </a:stretch>
        </p:blipFill>
        <p:spPr>
          <a:xfrm>
            <a:off x="2035943" y="2449727"/>
            <a:ext cx="2786113" cy="3103133"/>
          </a:xfrm>
          <a:prstGeom prst="rect">
            <a:avLst/>
          </a:prstGeom>
        </p:spPr>
      </p:pic>
      <p:sp>
        <p:nvSpPr>
          <p:cNvPr id="4" name="Content Placeholder 3">
            <a:extLst>
              <a:ext uri="{FF2B5EF4-FFF2-40B4-BE49-F238E27FC236}">
                <a16:creationId xmlns:a16="http://schemas.microsoft.com/office/drawing/2014/main" id="{7C398935-F340-4BC8-91FD-A2A82481692F}"/>
              </a:ext>
            </a:extLst>
          </p:cNvPr>
          <p:cNvSpPr>
            <a:spLocks noGrp="1"/>
          </p:cNvSpPr>
          <p:nvPr>
            <p:ph sz="half" idx="2"/>
          </p:nvPr>
        </p:nvSpPr>
        <p:spPr/>
        <p:txBody>
          <a:bodyPr/>
          <a:lstStyle/>
          <a:p>
            <a:pPr marL="266700" marR="0" lvl="0" indent="-266700" algn="l" defTabSz="6858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GB" sz="1900" b="0" i="0" u="none" strike="noStrike" kern="1200" cap="none" spc="0" normalizeH="0" baseline="0" noProof="0" dirty="0">
                <a:ln>
                  <a:noFill/>
                </a:ln>
                <a:solidFill>
                  <a:srgbClr val="012169"/>
                </a:solidFill>
                <a:effectLst/>
                <a:uLnTx/>
                <a:uFillTx/>
                <a:latin typeface="Calibri"/>
                <a:ea typeface="+mn-ea"/>
                <a:cs typeface="+mn-cs"/>
              </a:rPr>
              <a:t>Apprenticeships are varied and range from Level 2, (Equivalent to GCSE) up to Masters Degree level and can last anything from 1-6 years</a:t>
            </a:r>
          </a:p>
          <a:p>
            <a:pPr marL="266700" marR="0" lvl="0" indent="-266700" algn="l" defTabSz="6858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GB" sz="1900" b="0" i="0" u="none" strike="noStrike" kern="1200" cap="none" spc="0" normalizeH="0" baseline="0" noProof="0" dirty="0">
                <a:ln>
                  <a:noFill/>
                </a:ln>
                <a:solidFill>
                  <a:srgbClr val="012169"/>
                </a:solidFill>
                <a:effectLst/>
                <a:uLnTx/>
                <a:uFillTx/>
                <a:latin typeface="Calibri"/>
                <a:ea typeface="+mn-ea"/>
                <a:cs typeface="+mn-cs"/>
              </a:rPr>
              <a:t>They are suitable for those students who would prefer not to go to university and would like to move in to the world of work</a:t>
            </a:r>
          </a:p>
          <a:p>
            <a:pPr marL="266700" marR="0" lvl="0" indent="-266700" algn="l" defTabSz="6858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GB" sz="1900" b="0" i="0" u="none" strike="noStrike" kern="1200" cap="none" spc="0" normalizeH="0" baseline="0" noProof="0" dirty="0">
                <a:ln>
                  <a:noFill/>
                </a:ln>
                <a:solidFill>
                  <a:srgbClr val="012169"/>
                </a:solidFill>
                <a:effectLst/>
                <a:uLnTx/>
                <a:uFillTx/>
                <a:latin typeface="Calibri"/>
                <a:ea typeface="+mn-ea"/>
                <a:cs typeface="+mn-cs"/>
              </a:rPr>
              <a:t>They are a combination of working, gaining further qualifications and getting paid at the same time</a:t>
            </a:r>
          </a:p>
          <a:p>
            <a:pPr marL="266700" marR="0" lvl="0" indent="-266700" algn="l" defTabSz="6858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GB" sz="1900" b="0" i="0" u="none" strike="noStrike" kern="1200" cap="none" spc="0" normalizeH="0" baseline="0" noProof="0" dirty="0">
                <a:ln>
                  <a:noFill/>
                </a:ln>
                <a:solidFill>
                  <a:srgbClr val="012169"/>
                </a:solidFill>
                <a:effectLst/>
                <a:uLnTx/>
                <a:uFillTx/>
                <a:latin typeface="Calibri"/>
                <a:ea typeface="+mn-ea"/>
                <a:cs typeface="+mn-cs"/>
              </a:rPr>
              <a:t>Many businesses you will recognise offer apprenticeships</a:t>
            </a:r>
          </a:p>
          <a:p>
            <a:endParaRPr lang="en-GB" dirty="0"/>
          </a:p>
        </p:txBody>
      </p:sp>
    </p:spTree>
    <p:extLst>
      <p:ext uri="{BB962C8B-B14F-4D97-AF65-F5344CB8AC3E}">
        <p14:creationId xmlns:p14="http://schemas.microsoft.com/office/powerpoint/2010/main" val="5848948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7D0A61-500D-40ED-B277-5FEC9B790ABE}"/>
              </a:ext>
            </a:extLst>
          </p:cNvPr>
          <p:cNvSpPr>
            <a:spLocks noGrp="1"/>
          </p:cNvSpPr>
          <p:nvPr>
            <p:ph type="title"/>
          </p:nvPr>
        </p:nvSpPr>
        <p:spPr/>
        <p:txBody>
          <a:bodyPr/>
          <a:lstStyle/>
          <a:p>
            <a:r>
              <a:rPr lang="en-GB" dirty="0"/>
              <a:t>Apprenticeship Opportunities</a:t>
            </a:r>
          </a:p>
        </p:txBody>
      </p:sp>
      <p:pic>
        <p:nvPicPr>
          <p:cNvPr id="4" name="Content Placeholder 3">
            <a:extLst>
              <a:ext uri="{FF2B5EF4-FFF2-40B4-BE49-F238E27FC236}">
                <a16:creationId xmlns:a16="http://schemas.microsoft.com/office/drawing/2014/main" id="{35EA0C11-B27F-4722-A81C-EAF9F23492C4}"/>
              </a:ext>
            </a:extLst>
          </p:cNvPr>
          <p:cNvPicPr>
            <a:picLocks noGrp="1" noChangeAspect="1"/>
          </p:cNvPicPr>
          <p:nvPr>
            <p:ph idx="1"/>
          </p:nvPr>
        </p:nvPicPr>
        <p:blipFill>
          <a:blip r:embed="rId3"/>
          <a:stretch>
            <a:fillRect/>
          </a:stretch>
        </p:blipFill>
        <p:spPr>
          <a:xfrm>
            <a:off x="7463757" y="1581665"/>
            <a:ext cx="4011516" cy="1146147"/>
          </a:xfrm>
          <a:prstGeom prst="rect">
            <a:avLst/>
          </a:prstGeom>
        </p:spPr>
      </p:pic>
      <p:pic>
        <p:nvPicPr>
          <p:cNvPr id="5" name="Picture 4">
            <a:extLst>
              <a:ext uri="{FF2B5EF4-FFF2-40B4-BE49-F238E27FC236}">
                <a16:creationId xmlns:a16="http://schemas.microsoft.com/office/drawing/2014/main" id="{63FD151A-0F76-4B44-BF29-EAB11A73BC76}"/>
              </a:ext>
            </a:extLst>
          </p:cNvPr>
          <p:cNvPicPr>
            <a:picLocks noChangeAspect="1"/>
          </p:cNvPicPr>
          <p:nvPr/>
        </p:nvPicPr>
        <p:blipFill>
          <a:blip r:embed="rId4"/>
          <a:stretch>
            <a:fillRect/>
          </a:stretch>
        </p:blipFill>
        <p:spPr>
          <a:xfrm>
            <a:off x="716727" y="1690688"/>
            <a:ext cx="2127688" cy="871804"/>
          </a:xfrm>
          <a:prstGeom prst="rect">
            <a:avLst/>
          </a:prstGeom>
        </p:spPr>
      </p:pic>
      <p:pic>
        <p:nvPicPr>
          <p:cNvPr id="6" name="Picture 5">
            <a:extLst>
              <a:ext uri="{FF2B5EF4-FFF2-40B4-BE49-F238E27FC236}">
                <a16:creationId xmlns:a16="http://schemas.microsoft.com/office/drawing/2014/main" id="{6F5057A8-E426-4CA6-B40F-3F923456014D}"/>
              </a:ext>
            </a:extLst>
          </p:cNvPr>
          <p:cNvPicPr>
            <a:picLocks noChangeAspect="1"/>
          </p:cNvPicPr>
          <p:nvPr/>
        </p:nvPicPr>
        <p:blipFill>
          <a:blip r:embed="rId5"/>
          <a:stretch>
            <a:fillRect/>
          </a:stretch>
        </p:blipFill>
        <p:spPr>
          <a:xfrm>
            <a:off x="4571868" y="1447184"/>
            <a:ext cx="1524132" cy="1524132"/>
          </a:xfrm>
          <a:prstGeom prst="rect">
            <a:avLst/>
          </a:prstGeom>
        </p:spPr>
      </p:pic>
      <p:pic>
        <p:nvPicPr>
          <p:cNvPr id="7" name="Picture 6">
            <a:extLst>
              <a:ext uri="{FF2B5EF4-FFF2-40B4-BE49-F238E27FC236}">
                <a16:creationId xmlns:a16="http://schemas.microsoft.com/office/drawing/2014/main" id="{AFF00DCB-62EF-43EF-AB60-C6A2CDAC4EC8}"/>
              </a:ext>
            </a:extLst>
          </p:cNvPr>
          <p:cNvPicPr>
            <a:picLocks noChangeAspect="1"/>
          </p:cNvPicPr>
          <p:nvPr/>
        </p:nvPicPr>
        <p:blipFill>
          <a:blip r:embed="rId6"/>
          <a:stretch>
            <a:fillRect/>
          </a:stretch>
        </p:blipFill>
        <p:spPr>
          <a:xfrm>
            <a:off x="8966676" y="2911392"/>
            <a:ext cx="2213040" cy="2066723"/>
          </a:xfrm>
          <a:prstGeom prst="rect">
            <a:avLst/>
          </a:prstGeom>
        </p:spPr>
      </p:pic>
      <p:pic>
        <p:nvPicPr>
          <p:cNvPr id="8" name="Picture 7">
            <a:extLst>
              <a:ext uri="{FF2B5EF4-FFF2-40B4-BE49-F238E27FC236}">
                <a16:creationId xmlns:a16="http://schemas.microsoft.com/office/drawing/2014/main" id="{41C8CB72-71B3-4F9D-876E-F608D0FE575B}"/>
              </a:ext>
            </a:extLst>
          </p:cNvPr>
          <p:cNvPicPr>
            <a:picLocks noChangeAspect="1"/>
          </p:cNvPicPr>
          <p:nvPr/>
        </p:nvPicPr>
        <p:blipFill>
          <a:blip r:embed="rId7"/>
          <a:stretch>
            <a:fillRect/>
          </a:stretch>
        </p:blipFill>
        <p:spPr>
          <a:xfrm>
            <a:off x="6701691" y="2911392"/>
            <a:ext cx="1524132" cy="1524132"/>
          </a:xfrm>
          <a:prstGeom prst="rect">
            <a:avLst/>
          </a:prstGeom>
        </p:spPr>
      </p:pic>
      <p:pic>
        <p:nvPicPr>
          <p:cNvPr id="9" name="Picture 8">
            <a:extLst>
              <a:ext uri="{FF2B5EF4-FFF2-40B4-BE49-F238E27FC236}">
                <a16:creationId xmlns:a16="http://schemas.microsoft.com/office/drawing/2014/main" id="{A2C38766-69F1-4C3C-8BD9-2ED6777F95D0}"/>
              </a:ext>
            </a:extLst>
          </p:cNvPr>
          <p:cNvPicPr>
            <a:picLocks noChangeAspect="1"/>
          </p:cNvPicPr>
          <p:nvPr/>
        </p:nvPicPr>
        <p:blipFill>
          <a:blip r:embed="rId8"/>
          <a:stretch>
            <a:fillRect/>
          </a:stretch>
        </p:blipFill>
        <p:spPr>
          <a:xfrm>
            <a:off x="83755" y="2562492"/>
            <a:ext cx="2042337" cy="1548518"/>
          </a:xfrm>
          <a:prstGeom prst="rect">
            <a:avLst/>
          </a:prstGeom>
        </p:spPr>
      </p:pic>
      <p:pic>
        <p:nvPicPr>
          <p:cNvPr id="10" name="Picture 9">
            <a:extLst>
              <a:ext uri="{FF2B5EF4-FFF2-40B4-BE49-F238E27FC236}">
                <a16:creationId xmlns:a16="http://schemas.microsoft.com/office/drawing/2014/main" id="{A5D866AE-C2BF-4AF5-A468-8789D7505809}"/>
              </a:ext>
            </a:extLst>
          </p:cNvPr>
          <p:cNvPicPr>
            <a:picLocks noChangeAspect="1"/>
          </p:cNvPicPr>
          <p:nvPr/>
        </p:nvPicPr>
        <p:blipFill>
          <a:blip r:embed="rId9"/>
          <a:stretch>
            <a:fillRect/>
          </a:stretch>
        </p:blipFill>
        <p:spPr>
          <a:xfrm>
            <a:off x="3484171" y="2599530"/>
            <a:ext cx="1859441" cy="780356"/>
          </a:xfrm>
          <a:prstGeom prst="rect">
            <a:avLst/>
          </a:prstGeom>
        </p:spPr>
      </p:pic>
      <p:pic>
        <p:nvPicPr>
          <p:cNvPr id="11" name="Picture 10">
            <a:extLst>
              <a:ext uri="{FF2B5EF4-FFF2-40B4-BE49-F238E27FC236}">
                <a16:creationId xmlns:a16="http://schemas.microsoft.com/office/drawing/2014/main" id="{44D2EA2C-FDEF-418B-996D-812AE5CF0536}"/>
              </a:ext>
            </a:extLst>
          </p:cNvPr>
          <p:cNvPicPr>
            <a:picLocks noChangeAspect="1"/>
          </p:cNvPicPr>
          <p:nvPr/>
        </p:nvPicPr>
        <p:blipFill>
          <a:blip r:embed="rId10"/>
          <a:stretch>
            <a:fillRect/>
          </a:stretch>
        </p:blipFill>
        <p:spPr>
          <a:xfrm>
            <a:off x="4657219" y="3336751"/>
            <a:ext cx="1438781" cy="506012"/>
          </a:xfrm>
          <a:prstGeom prst="rect">
            <a:avLst/>
          </a:prstGeom>
        </p:spPr>
      </p:pic>
      <p:pic>
        <p:nvPicPr>
          <p:cNvPr id="12" name="Picture 11">
            <a:extLst>
              <a:ext uri="{FF2B5EF4-FFF2-40B4-BE49-F238E27FC236}">
                <a16:creationId xmlns:a16="http://schemas.microsoft.com/office/drawing/2014/main" id="{51CE9FDD-17F6-4074-B62F-636437E4543E}"/>
              </a:ext>
            </a:extLst>
          </p:cNvPr>
          <p:cNvPicPr>
            <a:picLocks noChangeAspect="1"/>
          </p:cNvPicPr>
          <p:nvPr/>
        </p:nvPicPr>
        <p:blipFill>
          <a:blip r:embed="rId11"/>
          <a:stretch>
            <a:fillRect/>
          </a:stretch>
        </p:blipFill>
        <p:spPr>
          <a:xfrm>
            <a:off x="2068176" y="3182687"/>
            <a:ext cx="1524132" cy="1524132"/>
          </a:xfrm>
          <a:prstGeom prst="rect">
            <a:avLst/>
          </a:prstGeom>
        </p:spPr>
      </p:pic>
      <p:pic>
        <p:nvPicPr>
          <p:cNvPr id="13" name="Picture 12">
            <a:extLst>
              <a:ext uri="{FF2B5EF4-FFF2-40B4-BE49-F238E27FC236}">
                <a16:creationId xmlns:a16="http://schemas.microsoft.com/office/drawing/2014/main" id="{F97D4ACE-954B-4C07-8F22-191850E6F05E}"/>
              </a:ext>
            </a:extLst>
          </p:cNvPr>
          <p:cNvPicPr>
            <a:picLocks noChangeAspect="1"/>
          </p:cNvPicPr>
          <p:nvPr/>
        </p:nvPicPr>
        <p:blipFill>
          <a:blip r:embed="rId12"/>
          <a:stretch>
            <a:fillRect/>
          </a:stretch>
        </p:blipFill>
        <p:spPr>
          <a:xfrm>
            <a:off x="6769555" y="4164228"/>
            <a:ext cx="1902117" cy="1627773"/>
          </a:xfrm>
          <a:prstGeom prst="rect">
            <a:avLst/>
          </a:prstGeom>
        </p:spPr>
      </p:pic>
      <p:pic>
        <p:nvPicPr>
          <p:cNvPr id="14" name="Picture 13">
            <a:extLst>
              <a:ext uri="{FF2B5EF4-FFF2-40B4-BE49-F238E27FC236}">
                <a16:creationId xmlns:a16="http://schemas.microsoft.com/office/drawing/2014/main" id="{D3833C85-3D51-48BA-92FE-E7B7B3EFF96A}"/>
              </a:ext>
            </a:extLst>
          </p:cNvPr>
          <p:cNvPicPr>
            <a:picLocks noChangeAspect="1"/>
          </p:cNvPicPr>
          <p:nvPr/>
        </p:nvPicPr>
        <p:blipFill>
          <a:blip r:embed="rId13"/>
          <a:stretch>
            <a:fillRect/>
          </a:stretch>
        </p:blipFill>
        <p:spPr>
          <a:xfrm>
            <a:off x="3071932" y="4512668"/>
            <a:ext cx="2950720" cy="1554615"/>
          </a:xfrm>
          <a:prstGeom prst="rect">
            <a:avLst/>
          </a:prstGeom>
        </p:spPr>
      </p:pic>
      <p:sp>
        <p:nvSpPr>
          <p:cNvPr id="16" name="AutoShape 2" descr="Rolls-Royce">
            <a:extLst>
              <a:ext uri="{FF2B5EF4-FFF2-40B4-BE49-F238E27FC236}">
                <a16:creationId xmlns:a16="http://schemas.microsoft.com/office/drawing/2014/main" id="{030FF3C1-0E07-4B5C-927A-1CCC8AE01DF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7" name="Picture 16">
            <a:extLst>
              <a:ext uri="{FF2B5EF4-FFF2-40B4-BE49-F238E27FC236}">
                <a16:creationId xmlns:a16="http://schemas.microsoft.com/office/drawing/2014/main" id="{48C6AEA5-DCFD-45D1-9BC6-D33B370CDF80}"/>
              </a:ext>
            </a:extLst>
          </p:cNvPr>
          <p:cNvPicPr>
            <a:picLocks noChangeAspect="1"/>
          </p:cNvPicPr>
          <p:nvPr/>
        </p:nvPicPr>
        <p:blipFill>
          <a:blip r:embed="rId14"/>
          <a:stretch>
            <a:fillRect/>
          </a:stretch>
        </p:blipFill>
        <p:spPr>
          <a:xfrm>
            <a:off x="200853" y="4872219"/>
            <a:ext cx="2950720" cy="1047750"/>
          </a:xfrm>
          <a:prstGeom prst="rect">
            <a:avLst/>
          </a:prstGeom>
        </p:spPr>
      </p:pic>
    </p:spTree>
    <p:extLst>
      <p:ext uri="{BB962C8B-B14F-4D97-AF65-F5344CB8AC3E}">
        <p14:creationId xmlns:p14="http://schemas.microsoft.com/office/powerpoint/2010/main" val="234862773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4B85E8-20C9-403A-B3E2-E75DE408D8BF}"/>
              </a:ext>
            </a:extLst>
          </p:cNvPr>
          <p:cNvSpPr>
            <a:spLocks noGrp="1"/>
          </p:cNvSpPr>
          <p:nvPr>
            <p:ph type="title"/>
          </p:nvPr>
        </p:nvSpPr>
        <p:spPr/>
        <p:txBody>
          <a:bodyPr/>
          <a:lstStyle/>
          <a:p>
            <a:r>
              <a:rPr lang="en-GB" dirty="0"/>
              <a:t>The A – Z of Apprenticeships</a:t>
            </a:r>
          </a:p>
        </p:txBody>
      </p:sp>
      <p:sp>
        <p:nvSpPr>
          <p:cNvPr id="3" name="Content Placeholder 2">
            <a:extLst>
              <a:ext uri="{FF2B5EF4-FFF2-40B4-BE49-F238E27FC236}">
                <a16:creationId xmlns:a16="http://schemas.microsoft.com/office/drawing/2014/main" id="{7481A00E-6068-4C9B-8CC0-1FF7F1431AC8}"/>
              </a:ext>
            </a:extLst>
          </p:cNvPr>
          <p:cNvSpPr>
            <a:spLocks noGrp="1"/>
          </p:cNvSpPr>
          <p:nvPr>
            <p:ph idx="1"/>
          </p:nvPr>
        </p:nvSpPr>
        <p:spPr/>
        <p:txBody>
          <a:bodyPr/>
          <a:lstStyle/>
          <a:p>
            <a:pPr marL="0" marR="0" lvl="0" indent="0" algn="l" defTabSz="685800" rtl="0" eaLnBrk="1" fontAlgn="auto" latinLnBrk="0" hangingPunct="1">
              <a:lnSpc>
                <a:spcPct val="100000"/>
              </a:lnSpc>
              <a:spcBef>
                <a:spcPts val="120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srgbClr val="012169"/>
                </a:solidFill>
                <a:effectLst/>
                <a:uLnTx/>
                <a:uFillTx/>
                <a:latin typeface="Calibri"/>
                <a:ea typeface="+mn-ea"/>
                <a:cs typeface="+mn-cs"/>
              </a:rPr>
              <a:t>There are over 600 apprenticeship standards, here are just a few. </a:t>
            </a:r>
          </a:p>
          <a:p>
            <a:pPr marL="0" marR="0" lvl="0" indent="0" algn="l" defTabSz="685800" rtl="0" eaLnBrk="1" fontAlgn="auto" latinLnBrk="0" hangingPunct="1">
              <a:lnSpc>
                <a:spcPct val="100000"/>
              </a:lnSpc>
              <a:spcBef>
                <a:spcPts val="120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srgbClr val="012169"/>
                </a:solidFill>
                <a:effectLst/>
                <a:uLnTx/>
                <a:uFillTx/>
                <a:latin typeface="Calibri"/>
                <a:ea typeface="+mn-ea"/>
                <a:cs typeface="+mn-cs"/>
              </a:rPr>
              <a:t>Accounting &amp; Taxation                        Nursing                                 Teaching</a:t>
            </a:r>
          </a:p>
          <a:p>
            <a:pPr marL="0" marR="0" lvl="0" indent="0" algn="l" defTabSz="685800" rtl="0" eaLnBrk="1" fontAlgn="auto" latinLnBrk="0" hangingPunct="1">
              <a:lnSpc>
                <a:spcPct val="100000"/>
              </a:lnSpc>
              <a:spcBef>
                <a:spcPts val="120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srgbClr val="012169"/>
                </a:solidFill>
                <a:effectLst/>
                <a:uLnTx/>
                <a:uFillTx/>
                <a:latin typeface="Calibri"/>
                <a:ea typeface="+mn-ea"/>
                <a:cs typeface="+mn-cs"/>
              </a:rPr>
              <a:t>Architect			     Firefighter                            Utilities Engineering</a:t>
            </a:r>
          </a:p>
          <a:p>
            <a:pPr marL="0" marR="0" lvl="0" indent="0" algn="l" defTabSz="685800" rtl="0" eaLnBrk="1" fontAlgn="auto" latinLnBrk="0" hangingPunct="1">
              <a:lnSpc>
                <a:spcPct val="100000"/>
              </a:lnSpc>
              <a:spcBef>
                <a:spcPts val="120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srgbClr val="012169"/>
                </a:solidFill>
                <a:effectLst/>
                <a:uLnTx/>
                <a:uFillTx/>
                <a:latin typeface="Calibri"/>
                <a:ea typeface="+mn-ea"/>
                <a:cs typeface="+mn-cs"/>
              </a:rPr>
              <a:t>Chartered Surveyor		     Orthodontist                        Veterinary Nurse                      </a:t>
            </a:r>
          </a:p>
          <a:p>
            <a:pPr marL="0" marR="0" lvl="0" indent="0" algn="l" defTabSz="685800" rtl="0" eaLnBrk="1" fontAlgn="auto" latinLnBrk="0" hangingPunct="1">
              <a:lnSpc>
                <a:spcPct val="100000"/>
              </a:lnSpc>
              <a:spcBef>
                <a:spcPts val="120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srgbClr val="012169"/>
                </a:solidFill>
                <a:effectLst/>
                <a:uLnTx/>
                <a:uFillTx/>
                <a:latin typeface="Calibri"/>
                <a:ea typeface="+mn-ea"/>
                <a:cs typeface="+mn-cs"/>
              </a:rPr>
              <a:t>Civil Engineer                                        Paralegal                                Youth Worker</a:t>
            </a:r>
          </a:p>
          <a:p>
            <a:pPr marL="0" marR="0" lvl="0" indent="0" algn="l" defTabSz="685800" rtl="0" eaLnBrk="1" fontAlgn="auto" latinLnBrk="0" hangingPunct="1">
              <a:lnSpc>
                <a:spcPct val="100000"/>
              </a:lnSpc>
              <a:spcBef>
                <a:spcPts val="120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srgbClr val="012169"/>
                </a:solidFill>
                <a:effectLst/>
                <a:uLnTx/>
                <a:uFillTx/>
                <a:latin typeface="Calibri"/>
                <a:ea typeface="+mn-ea"/>
                <a:cs typeface="+mn-cs"/>
              </a:rPr>
              <a:t>Cyber Security Technician                   Physiotherapist</a:t>
            </a:r>
          </a:p>
          <a:p>
            <a:pPr marL="0" marR="0" lvl="0" indent="0" algn="l" defTabSz="685800" rtl="0" eaLnBrk="1" fontAlgn="auto" latinLnBrk="0" hangingPunct="1">
              <a:lnSpc>
                <a:spcPct val="100000"/>
              </a:lnSpc>
              <a:spcBef>
                <a:spcPts val="120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srgbClr val="012169"/>
                </a:solidFill>
                <a:effectLst/>
                <a:uLnTx/>
                <a:uFillTx/>
                <a:latin typeface="Calibri"/>
                <a:ea typeface="+mn-ea"/>
                <a:cs typeface="+mn-cs"/>
              </a:rPr>
              <a:t>Game Programmer   		     Rail Engineer                            </a:t>
            </a:r>
          </a:p>
          <a:p>
            <a:pPr marL="0" marR="0" lvl="0" indent="0" algn="l" defTabSz="685800" rtl="0" eaLnBrk="1" fontAlgn="auto" latinLnBrk="0" hangingPunct="1">
              <a:lnSpc>
                <a:spcPct val="100000"/>
              </a:lnSpc>
              <a:spcBef>
                <a:spcPts val="120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srgbClr val="012169"/>
                </a:solidFill>
                <a:effectLst/>
                <a:uLnTx/>
                <a:uFillTx/>
                <a:latin typeface="Calibri"/>
                <a:ea typeface="+mn-ea"/>
                <a:cs typeface="+mn-cs"/>
              </a:rPr>
              <a:t>Intelligence Analyst                              Research Scientist</a:t>
            </a:r>
          </a:p>
          <a:p>
            <a:pPr marL="0" marR="0" lvl="0" indent="0" algn="l" defTabSz="685800" rtl="0" eaLnBrk="1" fontAlgn="auto" latinLnBrk="0" hangingPunct="1">
              <a:lnSpc>
                <a:spcPct val="100000"/>
              </a:lnSpc>
              <a:spcBef>
                <a:spcPts val="120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srgbClr val="012169"/>
                </a:solidFill>
                <a:effectLst/>
                <a:uLnTx/>
                <a:uFillTx/>
                <a:latin typeface="Calibri"/>
                <a:ea typeface="+mn-ea"/>
                <a:cs typeface="+mn-cs"/>
              </a:rPr>
              <a:t>Journalist                                               Social Worker</a:t>
            </a:r>
          </a:p>
          <a:p>
            <a:pPr marL="0" marR="0" lvl="0" indent="0" algn="l" defTabSz="685800" rtl="0" eaLnBrk="1" fontAlgn="auto" latinLnBrk="0" hangingPunct="1">
              <a:lnSpc>
                <a:spcPct val="100000"/>
              </a:lnSpc>
              <a:spcBef>
                <a:spcPts val="120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srgbClr val="012169"/>
                </a:solidFill>
                <a:effectLst/>
                <a:uLnTx/>
                <a:uFillTx/>
                <a:latin typeface="Calibri"/>
                <a:ea typeface="+mn-ea"/>
                <a:cs typeface="+mn-cs"/>
              </a:rPr>
              <a:t>Laboratory Scientist		     Software Developer</a:t>
            </a:r>
          </a:p>
          <a:p>
            <a:endParaRPr lang="en-GB" dirty="0"/>
          </a:p>
        </p:txBody>
      </p:sp>
    </p:spTree>
    <p:extLst>
      <p:ext uri="{BB962C8B-B14F-4D97-AF65-F5344CB8AC3E}">
        <p14:creationId xmlns:p14="http://schemas.microsoft.com/office/powerpoint/2010/main" val="104121597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B9ACFF-6728-45EC-A9E7-B5CC77CD56F4}"/>
              </a:ext>
            </a:extLst>
          </p:cNvPr>
          <p:cNvSpPr>
            <a:spLocks noGrp="1"/>
          </p:cNvSpPr>
          <p:nvPr>
            <p:ph type="title"/>
          </p:nvPr>
        </p:nvSpPr>
        <p:spPr/>
        <p:txBody>
          <a:bodyPr/>
          <a:lstStyle/>
          <a:p>
            <a:r>
              <a:rPr lang="en-GB" dirty="0"/>
              <a:t>Levels of Apprenticeship</a:t>
            </a:r>
          </a:p>
        </p:txBody>
      </p:sp>
      <p:sp>
        <p:nvSpPr>
          <p:cNvPr id="3" name="Content Placeholder 2">
            <a:extLst>
              <a:ext uri="{FF2B5EF4-FFF2-40B4-BE49-F238E27FC236}">
                <a16:creationId xmlns:a16="http://schemas.microsoft.com/office/drawing/2014/main" id="{8E771250-9137-41A6-B5EE-3A891E5BD292}"/>
              </a:ext>
            </a:extLst>
          </p:cNvPr>
          <p:cNvSpPr>
            <a:spLocks noGrp="1"/>
          </p:cNvSpPr>
          <p:nvPr>
            <p:ph idx="1"/>
          </p:nvPr>
        </p:nvSpPr>
        <p:spPr/>
        <p:txBody>
          <a:bodyPr>
            <a:normAutofit/>
          </a:bodyPr>
          <a:lstStyle/>
          <a:p>
            <a:pPr marL="0" algn="l" rtl="0" eaLnBrk="1" fontAlgn="ctr" latinLnBrk="0" hangingPunct="1">
              <a:spcBef>
                <a:spcPts val="0"/>
              </a:spcBef>
              <a:spcAft>
                <a:spcPts val="0"/>
              </a:spcAft>
            </a:pPr>
            <a:endParaRPr lang="en-GB" sz="3600" b="0" i="0" u="none" strike="noStrike" dirty="0">
              <a:effectLst/>
              <a:latin typeface="Arial" panose="020B0604020202020204" pitchFamily="34" charset="0"/>
            </a:endParaRPr>
          </a:p>
          <a:p>
            <a:pPr marL="0" algn="l" rtl="0" eaLnBrk="1" fontAlgn="ctr" latinLnBrk="0" hangingPunct="1">
              <a:spcBef>
                <a:spcPts val="0"/>
              </a:spcBef>
              <a:spcAft>
                <a:spcPts val="0"/>
              </a:spcAft>
            </a:pPr>
            <a:r>
              <a:rPr lang="en-GB" sz="2800" b="1" i="0" u="none" strike="noStrike" kern="1200" dirty="0">
                <a:solidFill>
                  <a:srgbClr val="FFFFFF"/>
                </a:solidFill>
                <a:effectLst/>
                <a:latin typeface="Calibri" panose="020F0502020204030204" pitchFamily="34" charset="0"/>
              </a:rPr>
              <a:t>Equivalent Educational Level</a:t>
            </a:r>
            <a:r>
              <a:rPr lang="en-GB" sz="2800" b="0" i="0" u="none" strike="noStrike" kern="1200" dirty="0">
                <a:solidFill>
                  <a:srgbClr val="FFFFFF"/>
                </a:solidFill>
                <a:effectLst/>
                <a:latin typeface="Calibri" panose="020F0502020204030204" pitchFamily="34" charset="0"/>
              </a:rPr>
              <a:t> </a:t>
            </a:r>
            <a:endParaRPr lang="en-GB" sz="3600" b="0" i="0" u="none" strike="noStrike" dirty="0">
              <a:effectLst/>
              <a:latin typeface="Arial" panose="020B0604020202020204" pitchFamily="34" charset="0"/>
            </a:endParaRPr>
          </a:p>
          <a:p>
            <a:pPr marL="0" algn="l" rtl="0" eaLnBrk="1" fontAlgn="ctr" latinLnBrk="0" hangingPunct="1">
              <a:spcBef>
                <a:spcPts val="0"/>
              </a:spcBef>
              <a:spcAft>
                <a:spcPts val="0"/>
              </a:spcAft>
            </a:pPr>
            <a:r>
              <a:rPr lang="en-GB" sz="1800" b="0" i="0" u="none" strike="noStrike" kern="1200" dirty="0">
                <a:solidFill>
                  <a:srgbClr val="002060"/>
                </a:solidFill>
                <a:effectLst/>
                <a:latin typeface="Calibri" panose="020F0502020204030204" pitchFamily="34" charset="0"/>
                <a:hlinkClick r:id="rId3">
                  <a:extLst>
                    <a:ext uri="{A12FA001-AC4F-418D-AE19-62706E023703}">
                      <ahyp:hlinkClr xmlns:ahyp="http://schemas.microsoft.com/office/drawing/2018/hyperlinkcolor" val="tx"/>
                    </a:ext>
                  </a:extLst>
                </a:hlinkClick>
              </a:rPr>
              <a:t>Intermediate</a:t>
            </a:r>
            <a:r>
              <a:rPr lang="en-GB" sz="1800" b="0" i="0" u="none" strike="noStrike" kern="1200" dirty="0">
                <a:solidFill>
                  <a:srgbClr val="002060"/>
                </a:solidFill>
                <a:effectLst/>
                <a:latin typeface="Calibri" panose="020F0502020204030204" pitchFamily="34" charset="0"/>
              </a:rPr>
              <a:t>    Level 2		GCSE</a:t>
            </a:r>
            <a:endParaRPr lang="en-GB" sz="1800" b="0" i="0" u="none" strike="noStrike" dirty="0">
              <a:solidFill>
                <a:srgbClr val="002060"/>
              </a:solidFill>
              <a:effectLst/>
              <a:latin typeface="Arial" panose="020B0604020202020204" pitchFamily="34" charset="0"/>
            </a:endParaRPr>
          </a:p>
          <a:p>
            <a:pPr marL="0" algn="l" rtl="0" eaLnBrk="1" fontAlgn="ctr" latinLnBrk="0" hangingPunct="1">
              <a:spcBef>
                <a:spcPts val="0"/>
              </a:spcBef>
              <a:spcAft>
                <a:spcPts val="0"/>
              </a:spcAft>
            </a:pPr>
            <a:endParaRPr lang="en-GB" sz="1800" b="0" i="0" u="none" strike="noStrike" dirty="0">
              <a:solidFill>
                <a:srgbClr val="002060"/>
              </a:solidFill>
              <a:effectLst/>
              <a:latin typeface="Arial" panose="020B0604020202020204" pitchFamily="34" charset="0"/>
            </a:endParaRPr>
          </a:p>
          <a:p>
            <a:pPr marL="0" algn="l" rtl="0" eaLnBrk="1" fontAlgn="ctr" latinLnBrk="0" hangingPunct="1">
              <a:spcBef>
                <a:spcPts val="0"/>
              </a:spcBef>
              <a:spcAft>
                <a:spcPts val="0"/>
              </a:spcAft>
            </a:pPr>
            <a:r>
              <a:rPr lang="en-GB" sz="1800" b="0" i="0" u="none" strike="noStrike" kern="1200" dirty="0">
                <a:solidFill>
                  <a:srgbClr val="002060"/>
                </a:solidFill>
                <a:effectLst/>
                <a:latin typeface="Calibri" panose="020F0502020204030204" pitchFamily="34" charset="0"/>
                <a:hlinkClick r:id="rId4">
                  <a:extLst>
                    <a:ext uri="{A12FA001-AC4F-418D-AE19-62706E023703}">
                      <ahyp:hlinkClr xmlns:ahyp="http://schemas.microsoft.com/office/drawing/2018/hyperlinkcolor" val="tx"/>
                    </a:ext>
                  </a:extLst>
                </a:hlinkClick>
              </a:rPr>
              <a:t>Advanced</a:t>
            </a:r>
            <a:r>
              <a:rPr lang="en-GB" sz="1800" b="0" i="0" u="none" strike="noStrike" kern="1200" dirty="0">
                <a:solidFill>
                  <a:srgbClr val="002060"/>
                </a:solidFill>
                <a:effectLst/>
                <a:latin typeface="Calibri" panose="020F0502020204030204" pitchFamily="34" charset="0"/>
              </a:rPr>
              <a:t>          Level</a:t>
            </a:r>
            <a:r>
              <a:rPr lang="en-GB" sz="1800" b="0" i="0" u="none" strike="noStrike" kern="1200" baseline="0" dirty="0">
                <a:solidFill>
                  <a:srgbClr val="002060"/>
                </a:solidFill>
                <a:effectLst/>
                <a:latin typeface="Calibri" panose="020F0502020204030204" pitchFamily="34" charset="0"/>
              </a:rPr>
              <a:t> 3		A level</a:t>
            </a:r>
            <a:endParaRPr lang="en-GB" sz="1800" b="0" i="0" u="none" strike="noStrike" dirty="0">
              <a:solidFill>
                <a:srgbClr val="002060"/>
              </a:solidFill>
              <a:effectLst/>
              <a:latin typeface="Arial" panose="020B0604020202020204" pitchFamily="34" charset="0"/>
            </a:endParaRPr>
          </a:p>
          <a:p>
            <a:pPr marL="0" algn="l" rtl="0" eaLnBrk="1" fontAlgn="ctr" latinLnBrk="0" hangingPunct="1">
              <a:spcBef>
                <a:spcPts val="0"/>
              </a:spcBef>
              <a:spcAft>
                <a:spcPts val="0"/>
              </a:spcAft>
            </a:pPr>
            <a:endParaRPr lang="en-GB" sz="1800" b="0" i="0" u="none" strike="noStrike" dirty="0">
              <a:solidFill>
                <a:srgbClr val="002060"/>
              </a:solidFill>
              <a:effectLst/>
              <a:latin typeface="Arial" panose="020B0604020202020204" pitchFamily="34" charset="0"/>
            </a:endParaRPr>
          </a:p>
          <a:p>
            <a:pPr marL="0" algn="l" rtl="0" eaLnBrk="1" fontAlgn="ctr" latinLnBrk="0" hangingPunct="1">
              <a:spcBef>
                <a:spcPts val="0"/>
              </a:spcBef>
              <a:spcAft>
                <a:spcPts val="0"/>
              </a:spcAft>
            </a:pPr>
            <a:r>
              <a:rPr lang="en-GB" sz="1800" b="0" i="0" u="none" strike="noStrike" kern="1200" dirty="0">
                <a:solidFill>
                  <a:srgbClr val="002060"/>
                </a:solidFill>
                <a:effectLst/>
                <a:latin typeface="Calibri" panose="020F0502020204030204" pitchFamily="34" charset="0"/>
                <a:hlinkClick r:id="rId5">
                  <a:extLst>
                    <a:ext uri="{A12FA001-AC4F-418D-AE19-62706E023703}">
                      <ahyp:hlinkClr xmlns:ahyp="http://schemas.microsoft.com/office/drawing/2018/hyperlinkcolor" val="tx"/>
                    </a:ext>
                  </a:extLst>
                </a:hlinkClick>
              </a:rPr>
              <a:t>Higher</a:t>
            </a:r>
            <a:r>
              <a:rPr lang="en-GB" sz="1800" b="0" i="0" u="none" strike="noStrike" kern="1200" dirty="0">
                <a:solidFill>
                  <a:srgbClr val="002060"/>
                </a:solidFill>
                <a:effectLst/>
                <a:latin typeface="Calibri" panose="020F0502020204030204" pitchFamily="34" charset="0"/>
              </a:rPr>
              <a:t>                Level</a:t>
            </a:r>
            <a:r>
              <a:rPr lang="en-GB" sz="1800" b="0" i="0" u="none" strike="noStrike" kern="1200" baseline="0" dirty="0">
                <a:solidFill>
                  <a:srgbClr val="002060"/>
                </a:solidFill>
                <a:effectLst/>
                <a:latin typeface="Calibri" panose="020F0502020204030204" pitchFamily="34" charset="0"/>
              </a:rPr>
              <a:t> 4 – 5		Foundation Degree Years 1  &amp; 2</a:t>
            </a:r>
            <a:endParaRPr lang="en-GB" sz="1800" b="0" i="0" u="none" strike="noStrike" dirty="0">
              <a:solidFill>
                <a:srgbClr val="002060"/>
              </a:solidFill>
              <a:effectLst/>
              <a:latin typeface="Arial" panose="020B0604020202020204" pitchFamily="34" charset="0"/>
            </a:endParaRPr>
          </a:p>
          <a:p>
            <a:pPr marL="0" algn="l" rtl="0" eaLnBrk="1" fontAlgn="ctr" latinLnBrk="0" hangingPunct="1">
              <a:spcBef>
                <a:spcPts val="0"/>
              </a:spcBef>
              <a:spcAft>
                <a:spcPts val="0"/>
              </a:spcAft>
            </a:pPr>
            <a:r>
              <a:rPr lang="en-GB" sz="1800" b="0" i="0" u="none" strike="noStrike" kern="1200" dirty="0">
                <a:solidFill>
                  <a:srgbClr val="002060"/>
                </a:solidFill>
                <a:effectLst/>
                <a:latin typeface="Calibri" panose="020F0502020204030204" pitchFamily="34" charset="0"/>
              </a:rPr>
              <a:t> </a:t>
            </a:r>
            <a:endParaRPr lang="en-GB" sz="1800" b="0" i="0" u="none" strike="noStrike" dirty="0">
              <a:solidFill>
                <a:srgbClr val="002060"/>
              </a:solidFill>
              <a:effectLst/>
              <a:latin typeface="Arial" panose="020B0604020202020204" pitchFamily="34" charset="0"/>
            </a:endParaRPr>
          </a:p>
          <a:p>
            <a:pPr marL="0" algn="l" rtl="0" eaLnBrk="1" fontAlgn="ctr" latinLnBrk="0" hangingPunct="1">
              <a:spcBef>
                <a:spcPts val="0"/>
              </a:spcBef>
              <a:spcAft>
                <a:spcPts val="0"/>
              </a:spcAft>
            </a:pPr>
            <a:r>
              <a:rPr lang="en-GB" sz="1800" b="0" i="0" u="none" strike="noStrike" kern="1200" dirty="0">
                <a:solidFill>
                  <a:srgbClr val="002060"/>
                </a:solidFill>
                <a:effectLst/>
                <a:latin typeface="Calibri" panose="020F0502020204030204" pitchFamily="34" charset="0"/>
                <a:hlinkClick r:id="rId6">
                  <a:extLst>
                    <a:ext uri="{A12FA001-AC4F-418D-AE19-62706E023703}">
                      <ahyp:hlinkClr xmlns:ahyp="http://schemas.microsoft.com/office/drawing/2018/hyperlinkcolor" val="tx"/>
                    </a:ext>
                  </a:extLst>
                </a:hlinkClick>
              </a:rPr>
              <a:t>Degree</a:t>
            </a:r>
            <a:r>
              <a:rPr lang="en-GB" sz="1800" b="0" i="0" u="none" strike="noStrike" kern="1200" dirty="0">
                <a:solidFill>
                  <a:srgbClr val="002060"/>
                </a:solidFill>
                <a:effectLst/>
                <a:latin typeface="Calibri" panose="020F0502020204030204" pitchFamily="34" charset="0"/>
              </a:rPr>
              <a:t>               Level 6 – 7</a:t>
            </a:r>
            <a:r>
              <a:rPr lang="en-GB" sz="1800" dirty="0">
                <a:solidFill>
                  <a:srgbClr val="002060"/>
                </a:solidFill>
                <a:latin typeface="Arial" panose="020B0604020202020204" pitchFamily="34" charset="0"/>
              </a:rPr>
              <a:t>		</a:t>
            </a:r>
            <a:r>
              <a:rPr lang="en-GB" sz="1800" b="0" i="0" u="none" strike="noStrike" kern="1200" dirty="0">
                <a:solidFill>
                  <a:srgbClr val="002060"/>
                </a:solidFill>
                <a:effectLst/>
                <a:latin typeface="Calibri" panose="020F0502020204030204" pitchFamily="34" charset="0"/>
              </a:rPr>
              <a:t>Bachelors/Masters Degree</a:t>
            </a:r>
            <a:endParaRPr lang="en-GB" sz="1800" b="0" i="0" u="none" strike="noStrike" dirty="0">
              <a:solidFill>
                <a:srgbClr val="002060"/>
              </a:solidFill>
              <a:effectLst/>
              <a:latin typeface="Arial" panose="020B0604020202020204" pitchFamily="34" charset="0"/>
            </a:endParaRPr>
          </a:p>
          <a:p>
            <a:pPr marL="0" algn="l" rtl="0" eaLnBrk="1" fontAlgn="ctr" latinLnBrk="0" hangingPunct="1">
              <a:spcBef>
                <a:spcPts val="0"/>
              </a:spcBef>
              <a:spcAft>
                <a:spcPts val="0"/>
              </a:spcAft>
            </a:pPr>
            <a:endParaRPr lang="en-GB" sz="3600" b="0" i="0" u="none" strike="noStrike" dirty="0">
              <a:effectLst/>
              <a:latin typeface="Arial" panose="020B0604020202020204" pitchFamily="34" charset="0"/>
            </a:endParaRPr>
          </a:p>
          <a:p>
            <a:pPr marL="0" algn="l" rtl="0" eaLnBrk="1" fontAlgn="ctr" latinLnBrk="0" hangingPunct="1">
              <a:spcBef>
                <a:spcPts val="0"/>
              </a:spcBef>
              <a:spcAft>
                <a:spcPts val="0"/>
              </a:spcAft>
            </a:pPr>
            <a:r>
              <a:rPr lang="en-GB" sz="2800" b="1" i="0" u="none" strike="noStrike" kern="1200" dirty="0">
                <a:solidFill>
                  <a:srgbClr val="FFFFFF"/>
                </a:solidFill>
                <a:effectLst/>
                <a:latin typeface="Calibri" panose="020F0502020204030204" pitchFamily="34" charset="0"/>
              </a:rPr>
              <a:t>Equivalent Educational Level</a:t>
            </a:r>
            <a:r>
              <a:rPr lang="en-GB" sz="2800" b="0" i="0" u="none" strike="noStrike" kern="1200" dirty="0">
                <a:solidFill>
                  <a:srgbClr val="FFFFFF"/>
                </a:solidFill>
                <a:effectLst/>
                <a:latin typeface="Calibri" panose="020F0502020204030204" pitchFamily="34" charset="0"/>
              </a:rPr>
              <a:t> </a:t>
            </a:r>
            <a:endParaRPr lang="en-GB" sz="3600" b="0" i="0" u="none" strike="noStrike" dirty="0">
              <a:effectLst/>
              <a:latin typeface="Arial" panose="020B0604020202020204" pitchFamily="34" charset="0"/>
            </a:endParaRPr>
          </a:p>
          <a:p>
            <a:endParaRPr lang="en-GB" dirty="0"/>
          </a:p>
        </p:txBody>
      </p:sp>
    </p:spTree>
    <p:extLst>
      <p:ext uri="{BB962C8B-B14F-4D97-AF65-F5344CB8AC3E}">
        <p14:creationId xmlns:p14="http://schemas.microsoft.com/office/powerpoint/2010/main" val="311754495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824223-8A5A-41D6-8B12-84A05ACCB096}"/>
              </a:ext>
            </a:extLst>
          </p:cNvPr>
          <p:cNvSpPr>
            <a:spLocks noGrp="1"/>
          </p:cNvSpPr>
          <p:nvPr>
            <p:ph type="title"/>
          </p:nvPr>
        </p:nvSpPr>
        <p:spPr/>
        <p:txBody>
          <a:bodyPr/>
          <a:lstStyle/>
          <a:p>
            <a:r>
              <a:rPr lang="en-GB" dirty="0"/>
              <a:t>Degree Apprenticeships</a:t>
            </a:r>
          </a:p>
        </p:txBody>
      </p:sp>
      <p:sp>
        <p:nvSpPr>
          <p:cNvPr id="3" name="Content Placeholder 2">
            <a:extLst>
              <a:ext uri="{FF2B5EF4-FFF2-40B4-BE49-F238E27FC236}">
                <a16:creationId xmlns:a16="http://schemas.microsoft.com/office/drawing/2014/main" id="{96C9D0D9-2315-418C-89E2-B81D231F064F}"/>
              </a:ext>
            </a:extLst>
          </p:cNvPr>
          <p:cNvSpPr>
            <a:spLocks noGrp="1"/>
          </p:cNvSpPr>
          <p:nvPr>
            <p:ph idx="1"/>
          </p:nvPr>
        </p:nvSpPr>
        <p:spPr/>
        <p:txBody>
          <a:bodyPr/>
          <a:lstStyle/>
          <a:p>
            <a:pPr marR="0" lvl="0" algn="l" defTabSz="685800" rtl="0" eaLnBrk="1" fontAlgn="auto" latinLnBrk="0" hangingPunct="1">
              <a:lnSpc>
                <a:spcPct val="100000"/>
              </a:lnSpc>
              <a:spcBef>
                <a:spcPts val="1200"/>
              </a:spcBef>
              <a:spcAft>
                <a:spcPts val="0"/>
              </a:spcAft>
              <a:buClrTx/>
              <a:buSzTx/>
              <a:tabLst/>
              <a:defRPr/>
            </a:pPr>
            <a:r>
              <a:rPr kumimoji="0" lang="en-GB" sz="2000" b="0" i="0" u="none" strike="noStrike" kern="1200" cap="none" spc="0" normalizeH="0" baseline="0" noProof="0" dirty="0">
                <a:ln>
                  <a:noFill/>
                </a:ln>
                <a:solidFill>
                  <a:srgbClr val="012169"/>
                </a:solidFill>
                <a:effectLst/>
                <a:uLnTx/>
                <a:uFillTx/>
                <a:latin typeface="Calibri"/>
                <a:ea typeface="+mn-ea"/>
                <a:cs typeface="+mn-cs"/>
              </a:rPr>
              <a:t>More and more apprenticeships are being offered in collaboration with business where the structure is split between working (80%) and studying (20%). This type of degree course is  funded by the business involved and the student will incur no tuition fees, </a:t>
            </a:r>
            <a:r>
              <a:rPr lang="en-GB" sz="2000" dirty="0">
                <a:solidFill>
                  <a:srgbClr val="012169"/>
                </a:solidFill>
                <a:latin typeface="Calibri"/>
                <a:cs typeface="+mn-cs"/>
              </a:rPr>
              <a:t>as well </a:t>
            </a:r>
            <a:r>
              <a:rPr lang="en-GB" sz="2000">
                <a:solidFill>
                  <a:srgbClr val="012169"/>
                </a:solidFill>
                <a:latin typeface="Calibri"/>
                <a:cs typeface="+mn-cs"/>
              </a:rPr>
              <a:t>as r</a:t>
            </a:r>
            <a:r>
              <a:rPr kumimoji="0" lang="en-GB" sz="2000" b="0" i="0" u="none" strike="noStrike" kern="1200" cap="none" spc="0" normalizeH="0" baseline="0" noProof="0">
                <a:ln>
                  <a:noFill/>
                </a:ln>
                <a:solidFill>
                  <a:srgbClr val="012169"/>
                </a:solidFill>
                <a:effectLst/>
                <a:uLnTx/>
                <a:uFillTx/>
                <a:latin typeface="Calibri"/>
                <a:ea typeface="+mn-ea"/>
                <a:cs typeface="+mn-cs"/>
              </a:rPr>
              <a:t>eceiving</a:t>
            </a:r>
            <a:r>
              <a:rPr kumimoji="0" lang="en-GB" sz="2000" b="0" i="0" u="none" strike="noStrike" kern="1200" cap="none" spc="0" normalizeH="0" baseline="0" noProof="0" dirty="0">
                <a:ln>
                  <a:noFill/>
                </a:ln>
                <a:solidFill>
                  <a:srgbClr val="012169"/>
                </a:solidFill>
                <a:effectLst/>
                <a:uLnTx/>
                <a:uFillTx/>
                <a:latin typeface="Calibri"/>
                <a:ea typeface="+mn-ea"/>
                <a:cs typeface="+mn-cs"/>
              </a:rPr>
              <a:t> a monthly salary.</a:t>
            </a:r>
          </a:p>
          <a:p>
            <a:pPr marR="0" lvl="0" algn="l" defTabSz="685800" rtl="0" eaLnBrk="1" fontAlgn="auto" latinLnBrk="0" hangingPunct="1">
              <a:lnSpc>
                <a:spcPct val="100000"/>
              </a:lnSpc>
              <a:spcBef>
                <a:spcPts val="1200"/>
              </a:spcBef>
              <a:spcAft>
                <a:spcPts val="0"/>
              </a:spcAft>
              <a:buClrTx/>
              <a:buSzTx/>
              <a:tabLst/>
              <a:defRPr/>
            </a:pPr>
            <a:endParaRPr kumimoji="0" lang="en-GB" sz="2000" b="0" i="0" u="none" strike="noStrike" kern="1200" cap="none" spc="0" normalizeH="0" baseline="0" noProof="0" dirty="0">
              <a:ln>
                <a:noFill/>
              </a:ln>
              <a:solidFill>
                <a:srgbClr val="012169"/>
              </a:solidFill>
              <a:effectLst/>
              <a:uLnTx/>
              <a:uFillTx/>
              <a:latin typeface="Calibri"/>
              <a:ea typeface="+mn-ea"/>
              <a:cs typeface="+mn-cs"/>
            </a:endParaRPr>
          </a:p>
          <a:p>
            <a:pPr marR="0" lvl="0" algn="l" defTabSz="685800" rtl="0" eaLnBrk="1" fontAlgn="auto" latinLnBrk="0" hangingPunct="1">
              <a:lnSpc>
                <a:spcPct val="100000"/>
              </a:lnSpc>
              <a:spcBef>
                <a:spcPts val="1200"/>
              </a:spcBef>
              <a:spcAft>
                <a:spcPts val="0"/>
              </a:spcAft>
              <a:buClrTx/>
              <a:buSzTx/>
              <a:tabLst/>
              <a:defRPr/>
            </a:pPr>
            <a:r>
              <a:rPr kumimoji="0" lang="en-GB" sz="2000" b="0" i="0" u="none" strike="noStrike" kern="1200" cap="none" spc="0" normalizeH="0" baseline="0" noProof="0" dirty="0">
                <a:ln>
                  <a:noFill/>
                </a:ln>
                <a:solidFill>
                  <a:srgbClr val="012169"/>
                </a:solidFill>
                <a:effectLst/>
                <a:uLnTx/>
                <a:uFillTx/>
                <a:latin typeface="Calibri"/>
                <a:ea typeface="+mn-ea"/>
                <a:cs typeface="+mn-cs"/>
              </a:rPr>
              <a:t>There are still entry requirements to fulfil as well as a lengthy and very competitive recruitment process. </a:t>
            </a:r>
          </a:p>
          <a:p>
            <a:pPr marR="0" lvl="0" algn="l" defTabSz="685800" rtl="0" eaLnBrk="1" fontAlgn="auto" latinLnBrk="0" hangingPunct="1">
              <a:lnSpc>
                <a:spcPct val="100000"/>
              </a:lnSpc>
              <a:spcBef>
                <a:spcPts val="1200"/>
              </a:spcBef>
              <a:spcAft>
                <a:spcPts val="0"/>
              </a:spcAft>
              <a:buClrTx/>
              <a:buSzTx/>
              <a:tabLst/>
              <a:defRPr/>
            </a:pPr>
            <a:endParaRPr kumimoji="0" lang="en-GB" sz="2000" b="0" i="0" u="none" strike="noStrike" kern="1200" cap="none" spc="0" normalizeH="0" baseline="0" noProof="0" dirty="0">
              <a:ln>
                <a:noFill/>
              </a:ln>
              <a:solidFill>
                <a:srgbClr val="012169"/>
              </a:solidFill>
              <a:effectLst/>
              <a:uLnTx/>
              <a:uFillTx/>
              <a:latin typeface="Calibri"/>
              <a:ea typeface="+mn-ea"/>
              <a:cs typeface="+mn-cs"/>
            </a:endParaRPr>
          </a:p>
          <a:p>
            <a:pPr marR="0" lvl="0" algn="l" defTabSz="685800" rtl="0" eaLnBrk="1" fontAlgn="auto" latinLnBrk="0" hangingPunct="1">
              <a:lnSpc>
                <a:spcPct val="100000"/>
              </a:lnSpc>
              <a:spcBef>
                <a:spcPts val="1200"/>
              </a:spcBef>
              <a:spcAft>
                <a:spcPts val="0"/>
              </a:spcAft>
              <a:buClrTx/>
              <a:buSzTx/>
              <a:tabLst/>
              <a:defRPr/>
            </a:pPr>
            <a:r>
              <a:rPr kumimoji="0" lang="en-GB" sz="2000" b="0" i="0" u="none" strike="noStrike" kern="1200" cap="none" spc="0" normalizeH="0" baseline="0" noProof="0" dirty="0">
                <a:ln>
                  <a:noFill/>
                </a:ln>
                <a:solidFill>
                  <a:srgbClr val="012169"/>
                </a:solidFill>
                <a:effectLst/>
                <a:uLnTx/>
                <a:uFillTx/>
                <a:latin typeface="Calibri"/>
                <a:ea typeface="+mn-ea"/>
                <a:cs typeface="+mn-cs"/>
              </a:rPr>
              <a:t>University contact time varies substantially between programmes.</a:t>
            </a:r>
          </a:p>
          <a:p>
            <a:endParaRPr lang="en-GB" dirty="0"/>
          </a:p>
        </p:txBody>
      </p:sp>
    </p:spTree>
    <p:extLst>
      <p:ext uri="{BB962C8B-B14F-4D97-AF65-F5344CB8AC3E}">
        <p14:creationId xmlns:p14="http://schemas.microsoft.com/office/powerpoint/2010/main" val="2264001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20FDE1-90F4-4B73-8D55-CF1963F270E4}"/>
              </a:ext>
            </a:extLst>
          </p:cNvPr>
          <p:cNvSpPr>
            <a:spLocks noGrp="1"/>
          </p:cNvSpPr>
          <p:nvPr>
            <p:ph type="title"/>
          </p:nvPr>
        </p:nvSpPr>
        <p:spPr/>
        <p:txBody>
          <a:bodyPr/>
          <a:lstStyle/>
          <a:p>
            <a:r>
              <a:rPr lang="en-GB" dirty="0"/>
              <a:t>How and when to apply for apprenticeships</a:t>
            </a:r>
          </a:p>
        </p:txBody>
      </p:sp>
      <p:sp>
        <p:nvSpPr>
          <p:cNvPr id="3" name="Content Placeholder 2">
            <a:extLst>
              <a:ext uri="{FF2B5EF4-FFF2-40B4-BE49-F238E27FC236}">
                <a16:creationId xmlns:a16="http://schemas.microsoft.com/office/drawing/2014/main" id="{0B678267-F049-40B5-A656-C071157A0874}"/>
              </a:ext>
            </a:extLst>
          </p:cNvPr>
          <p:cNvSpPr>
            <a:spLocks noGrp="1"/>
          </p:cNvSpPr>
          <p:nvPr>
            <p:ph idx="1"/>
          </p:nvPr>
        </p:nvSpPr>
        <p:spPr/>
        <p:txBody>
          <a:bodyPr/>
          <a:lstStyle/>
          <a:p>
            <a:pPr marL="285750" marR="0" lvl="0" indent="-285750" algn="l" defTabSz="685800" rtl="0" eaLnBrk="1" fontAlgn="auto" latinLnBrk="0" hangingPunct="1">
              <a:lnSpc>
                <a:spcPct val="100000"/>
              </a:lnSpc>
              <a:spcBef>
                <a:spcPts val="750"/>
              </a:spcBef>
              <a:spcAft>
                <a:spcPts val="180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srgbClr val="012169"/>
                </a:solidFill>
                <a:effectLst/>
                <a:uLnTx/>
                <a:uFillTx/>
                <a:latin typeface="Calibri"/>
                <a:ea typeface="+mn-ea"/>
                <a:cs typeface="+mn-cs"/>
              </a:rPr>
              <a:t>Not one deadline</a:t>
            </a:r>
          </a:p>
          <a:p>
            <a:pPr marL="285750" marR="0" lvl="0" indent="-285750" algn="l" defTabSz="685800" rtl="0" eaLnBrk="1" fontAlgn="auto" latinLnBrk="0" hangingPunct="1">
              <a:lnSpc>
                <a:spcPct val="100000"/>
              </a:lnSpc>
              <a:spcBef>
                <a:spcPts val="750"/>
              </a:spcBef>
              <a:spcAft>
                <a:spcPts val="180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srgbClr val="012169"/>
                </a:solidFill>
                <a:effectLst/>
                <a:uLnTx/>
                <a:uFillTx/>
                <a:latin typeface="Calibri"/>
                <a:ea typeface="+mn-ea"/>
                <a:cs typeface="+mn-cs"/>
              </a:rPr>
              <a:t>Advertised throughout the year</a:t>
            </a:r>
          </a:p>
          <a:p>
            <a:pPr marL="285750" marR="0" lvl="0" indent="-285750" algn="l" defTabSz="685800" rtl="0" eaLnBrk="1" fontAlgn="auto" latinLnBrk="0" hangingPunct="1">
              <a:lnSpc>
                <a:spcPct val="100000"/>
              </a:lnSpc>
              <a:spcBef>
                <a:spcPts val="750"/>
              </a:spcBef>
              <a:spcAft>
                <a:spcPts val="180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srgbClr val="012169"/>
                </a:solidFill>
                <a:effectLst/>
                <a:uLnTx/>
                <a:uFillTx/>
                <a:latin typeface="Calibri"/>
                <a:ea typeface="+mn-ea"/>
                <a:cs typeface="+mn-cs"/>
              </a:rPr>
              <a:t>Larger organisations with multiple application processes may recruit earlier than smaller local organisations</a:t>
            </a:r>
          </a:p>
          <a:p>
            <a:pPr marL="285750" marR="0" lvl="0" indent="-285750" algn="l" defTabSz="685800" rtl="0" eaLnBrk="1" fontAlgn="auto" latinLnBrk="0" hangingPunct="1">
              <a:lnSpc>
                <a:spcPct val="100000"/>
              </a:lnSpc>
              <a:spcBef>
                <a:spcPts val="750"/>
              </a:spcBef>
              <a:spcAft>
                <a:spcPts val="180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srgbClr val="012169"/>
                </a:solidFill>
                <a:effectLst/>
                <a:uLnTx/>
                <a:uFillTx/>
                <a:latin typeface="Calibri"/>
                <a:ea typeface="+mn-ea"/>
                <a:cs typeface="+mn-cs"/>
              </a:rPr>
              <a:t>Higher apprenticeships with a Sep/Oct start tend to recruit in the previous academic year</a:t>
            </a:r>
          </a:p>
          <a:p>
            <a:pPr marL="285750" marR="0" lvl="0" indent="-285750" algn="l" defTabSz="685800" rtl="0" eaLnBrk="1" fontAlgn="auto" latinLnBrk="0" hangingPunct="1">
              <a:lnSpc>
                <a:spcPct val="100000"/>
              </a:lnSpc>
              <a:spcBef>
                <a:spcPts val="750"/>
              </a:spcBef>
              <a:spcAft>
                <a:spcPts val="1800"/>
              </a:spcAft>
              <a:buClrTx/>
              <a:buSzTx/>
              <a:buFont typeface="Arial" panose="020B0604020202020204" pitchFamily="34" charset="0"/>
              <a:buChar char="•"/>
              <a:tabLst/>
              <a:defRPr/>
            </a:pPr>
            <a:r>
              <a:rPr kumimoji="0" lang="en-GB" sz="1400" b="0" i="0" u="none" strike="noStrike" kern="1200" cap="none" spc="0" normalizeH="0" baseline="0" noProof="0" dirty="0">
                <a:ln>
                  <a:noFill/>
                </a:ln>
                <a:solidFill>
                  <a:srgbClr val="012169"/>
                </a:solidFill>
                <a:effectLst/>
                <a:uLnTx/>
                <a:uFillTx/>
                <a:latin typeface="Calibri"/>
                <a:ea typeface="+mn-ea"/>
                <a:cs typeface="+mn-cs"/>
                <a:hlinkClick r:id="rId3"/>
              </a:rPr>
              <a:t>Apprenticeships | Learn About Apprenticeships And Find The Right One For You (ucas.com)</a:t>
            </a:r>
            <a:endParaRPr kumimoji="0" lang="en-GB" sz="1400" b="0" i="0" u="none" strike="noStrike" kern="1200" cap="none" spc="0" normalizeH="0" baseline="0" noProof="0" dirty="0">
              <a:ln>
                <a:noFill/>
              </a:ln>
              <a:solidFill>
                <a:srgbClr val="012169"/>
              </a:solidFill>
              <a:effectLst/>
              <a:uLnTx/>
              <a:uFillTx/>
              <a:latin typeface="Calibri"/>
              <a:ea typeface="+mn-ea"/>
              <a:cs typeface="+mn-cs"/>
            </a:endParaRPr>
          </a:p>
          <a:p>
            <a:pPr marL="285750" marR="0" lvl="0" indent="-285750" algn="l" defTabSz="685800" rtl="0" eaLnBrk="1" fontAlgn="auto" latinLnBrk="0" hangingPunct="1">
              <a:lnSpc>
                <a:spcPct val="100000"/>
              </a:lnSpc>
              <a:spcBef>
                <a:spcPts val="750"/>
              </a:spcBef>
              <a:spcAft>
                <a:spcPts val="1800"/>
              </a:spcAft>
              <a:buClrTx/>
              <a:buSzTx/>
              <a:buFont typeface="Arial" panose="020B0604020202020204" pitchFamily="34" charset="0"/>
              <a:buChar char="•"/>
              <a:tabLst/>
              <a:defRPr/>
            </a:pPr>
            <a:r>
              <a:rPr kumimoji="0" lang="en-GB" sz="1400" b="0" i="0" u="none" strike="noStrike" kern="1200" cap="none" spc="0" normalizeH="0" baseline="0" noProof="0" dirty="0">
                <a:ln>
                  <a:noFill/>
                </a:ln>
                <a:solidFill>
                  <a:srgbClr val="012169"/>
                </a:solidFill>
                <a:effectLst/>
                <a:uLnTx/>
                <a:uFillTx/>
                <a:latin typeface="Calibri"/>
                <a:ea typeface="+mn-ea"/>
                <a:cs typeface="+mn-cs"/>
                <a:hlinkClick r:id="rId4"/>
              </a:rPr>
              <a:t>Find an apprenticeship - GOV.UK (www.gov.uk)</a:t>
            </a:r>
            <a:endParaRPr kumimoji="0" lang="en-GB" sz="1400" b="0" i="0" u="none" strike="noStrike" kern="1200" cap="none" spc="0" normalizeH="0" baseline="0" noProof="0" dirty="0">
              <a:ln>
                <a:noFill/>
              </a:ln>
              <a:solidFill>
                <a:srgbClr val="1F2834"/>
              </a:solidFill>
              <a:effectLst/>
              <a:uLnTx/>
              <a:uFillTx/>
              <a:latin typeface="Calibri"/>
              <a:ea typeface="+mn-ea"/>
              <a:cs typeface="+mn-cs"/>
            </a:endParaRPr>
          </a:p>
          <a:p>
            <a:endParaRPr lang="en-GB" dirty="0"/>
          </a:p>
        </p:txBody>
      </p:sp>
    </p:spTree>
    <p:extLst>
      <p:ext uri="{BB962C8B-B14F-4D97-AF65-F5344CB8AC3E}">
        <p14:creationId xmlns:p14="http://schemas.microsoft.com/office/powerpoint/2010/main" val="91611534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C26D0D-FA20-4F51-B040-998F3C02B903}"/>
              </a:ext>
            </a:extLst>
          </p:cNvPr>
          <p:cNvSpPr>
            <a:spLocks noGrp="1"/>
          </p:cNvSpPr>
          <p:nvPr>
            <p:ph type="title"/>
          </p:nvPr>
        </p:nvSpPr>
        <p:spPr/>
        <p:txBody>
          <a:bodyPr/>
          <a:lstStyle/>
          <a:p>
            <a:r>
              <a:rPr lang="en-GB" dirty="0"/>
              <a:t>Application process</a:t>
            </a:r>
          </a:p>
        </p:txBody>
      </p:sp>
      <p:sp>
        <p:nvSpPr>
          <p:cNvPr id="3" name="Content Placeholder 2">
            <a:extLst>
              <a:ext uri="{FF2B5EF4-FFF2-40B4-BE49-F238E27FC236}">
                <a16:creationId xmlns:a16="http://schemas.microsoft.com/office/drawing/2014/main" id="{68D2E509-4D76-4C0A-AFC0-6C272177BFD0}"/>
              </a:ext>
            </a:extLst>
          </p:cNvPr>
          <p:cNvSpPr>
            <a:spLocks noGrp="1"/>
          </p:cNvSpPr>
          <p:nvPr>
            <p:ph idx="1"/>
          </p:nvPr>
        </p:nvSpPr>
        <p:spPr/>
        <p:txBody>
          <a:bodyPr/>
          <a:lstStyle/>
          <a:p>
            <a:pPr marL="266700" marR="0" lvl="0" indent="-266700" algn="l" defTabSz="6858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srgbClr val="012169"/>
                </a:solidFill>
                <a:effectLst/>
                <a:uLnTx/>
                <a:uFillTx/>
                <a:latin typeface="Calibri"/>
                <a:ea typeface="+mn-ea"/>
                <a:cs typeface="+mn-cs"/>
              </a:rPr>
              <a:t>Applications are direct to the business</a:t>
            </a:r>
          </a:p>
          <a:p>
            <a:pPr marL="266700" marR="0" lvl="0" indent="-266700" algn="l" defTabSz="6858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srgbClr val="012169"/>
                </a:solidFill>
                <a:effectLst/>
                <a:uLnTx/>
                <a:uFillTx/>
                <a:latin typeface="Calibri"/>
                <a:ea typeface="+mn-ea"/>
                <a:cs typeface="+mn-cs"/>
              </a:rPr>
              <a:t>There is no limit to the number of applications you can make</a:t>
            </a:r>
          </a:p>
          <a:p>
            <a:pPr marL="266700" marR="0" lvl="0" indent="-266700" algn="l" defTabSz="6858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srgbClr val="012169"/>
                </a:solidFill>
                <a:effectLst/>
                <a:uLnTx/>
                <a:uFillTx/>
                <a:latin typeface="Calibri"/>
                <a:ea typeface="+mn-ea"/>
                <a:cs typeface="+mn-cs"/>
              </a:rPr>
              <a:t>You can apply for both university and apprenticeships at the same time</a:t>
            </a:r>
          </a:p>
          <a:p>
            <a:pPr marL="266700" marR="0" lvl="0" indent="-266700" algn="l" defTabSz="6858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srgbClr val="012169"/>
                </a:solidFill>
                <a:effectLst/>
                <a:uLnTx/>
                <a:uFillTx/>
                <a:latin typeface="Calibri"/>
                <a:ea typeface="+mn-ea"/>
                <a:cs typeface="+mn-cs"/>
              </a:rPr>
              <a:t>The application process varies but could include:</a:t>
            </a:r>
          </a:p>
          <a:p>
            <a:pPr marL="1885950" marR="0" lvl="5" indent="-171450" algn="l" defTabSz="685800" rtl="0" eaLnBrk="1" fontAlgn="auto" latinLnBrk="0" hangingPunct="1">
              <a:lnSpc>
                <a:spcPct val="90000"/>
              </a:lnSpc>
              <a:spcBef>
                <a:spcPts val="375"/>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srgbClr val="012169"/>
                </a:solidFill>
                <a:effectLst/>
                <a:uLnTx/>
                <a:uFillTx/>
                <a:latin typeface="Calibri"/>
                <a:ea typeface="+mn-ea"/>
                <a:cs typeface="+mn-cs"/>
              </a:rPr>
              <a:t>Online Application</a:t>
            </a:r>
          </a:p>
          <a:p>
            <a:pPr marL="1885950" marR="0" lvl="5" indent="-171450" algn="l" defTabSz="685800" rtl="0" eaLnBrk="1" fontAlgn="auto" latinLnBrk="0" hangingPunct="1">
              <a:lnSpc>
                <a:spcPct val="90000"/>
              </a:lnSpc>
              <a:spcBef>
                <a:spcPts val="375"/>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srgbClr val="012169"/>
                </a:solidFill>
                <a:effectLst/>
                <a:uLnTx/>
                <a:uFillTx/>
                <a:latin typeface="Calibri"/>
                <a:ea typeface="+mn-ea"/>
                <a:cs typeface="+mn-cs"/>
              </a:rPr>
              <a:t>CV</a:t>
            </a:r>
          </a:p>
          <a:p>
            <a:pPr marL="1885950" marR="0" lvl="5" indent="-171450" algn="l" defTabSz="685800" rtl="0" eaLnBrk="1" fontAlgn="auto" latinLnBrk="0" hangingPunct="1">
              <a:lnSpc>
                <a:spcPct val="90000"/>
              </a:lnSpc>
              <a:spcBef>
                <a:spcPts val="375"/>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srgbClr val="012169"/>
                </a:solidFill>
                <a:effectLst/>
                <a:uLnTx/>
                <a:uFillTx/>
                <a:latin typeface="Calibri"/>
                <a:ea typeface="+mn-ea"/>
                <a:cs typeface="+mn-cs"/>
              </a:rPr>
              <a:t>Cover letter</a:t>
            </a:r>
          </a:p>
          <a:p>
            <a:pPr marL="1885950" marR="0" lvl="5" indent="-171450" algn="l" defTabSz="685800" rtl="0" eaLnBrk="1" fontAlgn="auto" latinLnBrk="0" hangingPunct="1">
              <a:lnSpc>
                <a:spcPct val="90000"/>
              </a:lnSpc>
              <a:spcBef>
                <a:spcPts val="375"/>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srgbClr val="012169"/>
                </a:solidFill>
                <a:effectLst/>
                <a:uLnTx/>
                <a:uFillTx/>
                <a:latin typeface="Calibri"/>
                <a:ea typeface="+mn-ea"/>
                <a:cs typeface="+mn-cs"/>
              </a:rPr>
              <a:t>Online Testing</a:t>
            </a:r>
          </a:p>
          <a:p>
            <a:pPr marL="1885950" marR="0" lvl="5" indent="-171450" algn="l" defTabSz="685800" rtl="0" eaLnBrk="1" fontAlgn="auto" latinLnBrk="0" hangingPunct="1">
              <a:lnSpc>
                <a:spcPct val="90000"/>
              </a:lnSpc>
              <a:spcBef>
                <a:spcPts val="375"/>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srgbClr val="012169"/>
                </a:solidFill>
                <a:effectLst/>
                <a:uLnTx/>
                <a:uFillTx/>
                <a:latin typeface="Calibri"/>
                <a:ea typeface="+mn-ea"/>
                <a:cs typeface="+mn-cs"/>
              </a:rPr>
              <a:t>Assessment Day</a:t>
            </a:r>
          </a:p>
          <a:p>
            <a:pPr marL="1885950" marR="0" lvl="5" indent="-171450" algn="l" defTabSz="685800" rtl="0" eaLnBrk="1" fontAlgn="auto" latinLnBrk="0" hangingPunct="1">
              <a:lnSpc>
                <a:spcPct val="90000"/>
              </a:lnSpc>
              <a:spcBef>
                <a:spcPts val="375"/>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srgbClr val="012169"/>
                </a:solidFill>
                <a:effectLst/>
                <a:uLnTx/>
                <a:uFillTx/>
                <a:latin typeface="Calibri"/>
                <a:ea typeface="+mn-ea"/>
                <a:cs typeface="+mn-cs"/>
              </a:rPr>
              <a:t>One to one interview</a:t>
            </a:r>
          </a:p>
          <a:p>
            <a:endParaRPr lang="en-GB" dirty="0"/>
          </a:p>
        </p:txBody>
      </p:sp>
    </p:spTree>
    <p:extLst>
      <p:ext uri="{BB962C8B-B14F-4D97-AF65-F5344CB8AC3E}">
        <p14:creationId xmlns:p14="http://schemas.microsoft.com/office/powerpoint/2010/main" val="71950021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BA1CC6-B893-4B80-AA2C-5FF51F35C5BC}"/>
              </a:ext>
            </a:extLst>
          </p:cNvPr>
          <p:cNvSpPr>
            <a:spLocks noGrp="1"/>
          </p:cNvSpPr>
          <p:nvPr>
            <p:ph type="title"/>
          </p:nvPr>
        </p:nvSpPr>
        <p:spPr/>
        <p:txBody>
          <a:bodyPr/>
          <a:lstStyle/>
          <a:p>
            <a:r>
              <a:rPr lang="en-GB" dirty="0"/>
              <a:t>Employment</a:t>
            </a:r>
          </a:p>
        </p:txBody>
      </p:sp>
      <p:sp>
        <p:nvSpPr>
          <p:cNvPr id="3" name="Content Placeholder 2">
            <a:extLst>
              <a:ext uri="{FF2B5EF4-FFF2-40B4-BE49-F238E27FC236}">
                <a16:creationId xmlns:a16="http://schemas.microsoft.com/office/drawing/2014/main" id="{C9611137-3581-4ADF-ACE6-0A684C7A95CD}"/>
              </a:ext>
            </a:extLst>
          </p:cNvPr>
          <p:cNvSpPr>
            <a:spLocks noGrp="1"/>
          </p:cNvSpPr>
          <p:nvPr>
            <p:ph idx="1"/>
          </p:nvPr>
        </p:nvSpPr>
        <p:spPr/>
        <p:txBody>
          <a:bodyPr/>
          <a:lstStyle/>
          <a:p>
            <a:pPr marL="266700" marR="0" lvl="0" indent="-266700" algn="l" defTabSz="6858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srgbClr val="012169"/>
                </a:solidFill>
                <a:effectLst/>
                <a:uLnTx/>
                <a:uFillTx/>
                <a:latin typeface="Calibri"/>
                <a:ea typeface="+mn-ea"/>
                <a:cs typeface="+mn-cs"/>
              </a:rPr>
              <a:t>Students who do not want to apply to university will receive as much support as they need to be successful in their search for either the perfect apprenticeship or job. </a:t>
            </a:r>
          </a:p>
          <a:p>
            <a:pPr marL="266700" marR="0" lvl="0" indent="-266700" algn="l" defTabSz="6858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srgbClr val="012169"/>
                </a:solidFill>
                <a:effectLst/>
                <a:uLnTx/>
                <a:uFillTx/>
                <a:latin typeface="Calibri"/>
                <a:ea typeface="+mn-ea"/>
                <a:cs typeface="+mn-cs"/>
              </a:rPr>
              <a:t>We can help with job search, applications, CVs, cover letters and interview practice. </a:t>
            </a:r>
          </a:p>
          <a:p>
            <a:pPr marL="266700" marR="0" lvl="0" indent="-266700" algn="l" defTabSz="6858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srgbClr val="012169"/>
                </a:solidFill>
                <a:effectLst/>
                <a:uLnTx/>
                <a:uFillTx/>
                <a:latin typeface="Calibri"/>
                <a:ea typeface="+mn-ea"/>
                <a:cs typeface="+mn-cs"/>
              </a:rPr>
              <a:t>Most degree apprenticeships will start to be advertised from September 2026 onwards. It is important to apply early, do not wait for deadlines.</a:t>
            </a:r>
          </a:p>
          <a:p>
            <a:pPr marL="266700" marR="0" lvl="0" indent="-266700" algn="l" defTabSz="6858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srgbClr val="012169"/>
                </a:solidFill>
                <a:effectLst/>
                <a:uLnTx/>
                <a:uFillTx/>
                <a:latin typeface="Calibri"/>
                <a:ea typeface="+mn-ea"/>
                <a:cs typeface="+mn-cs"/>
              </a:rPr>
              <a:t>When your peer group are spending time writing their personal statement for university, you should write one too. It will be invaluable when it comes to job applications. </a:t>
            </a:r>
          </a:p>
          <a:p>
            <a:endParaRPr lang="en-GB" dirty="0"/>
          </a:p>
        </p:txBody>
      </p:sp>
    </p:spTree>
    <p:extLst>
      <p:ext uri="{BB962C8B-B14F-4D97-AF65-F5344CB8AC3E}">
        <p14:creationId xmlns:p14="http://schemas.microsoft.com/office/powerpoint/2010/main" val="62602163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3973A54-2997-41FC-ACC6-E18E15ACFC0D}"/>
              </a:ext>
            </a:extLst>
          </p:cNvPr>
          <p:cNvSpPr txBox="1"/>
          <p:nvPr/>
        </p:nvSpPr>
        <p:spPr>
          <a:xfrm>
            <a:off x="3049480" y="2424435"/>
            <a:ext cx="6098958" cy="3046988"/>
          </a:xfrm>
          <a:prstGeom prst="rect">
            <a:avLst/>
          </a:prstGeom>
          <a:noFill/>
        </p:spPr>
        <p:txBody>
          <a:bodyPr wrap="square">
            <a:spAutoFit/>
          </a:bodyPr>
          <a:lstStyle/>
          <a:p>
            <a:pPr marL="0" indent="0" algn="ctr">
              <a:buNone/>
            </a:pPr>
            <a:r>
              <a:rPr lang="en-GB" sz="2400" dirty="0"/>
              <a:t>Thank you for your time </a:t>
            </a:r>
            <a:r>
              <a:rPr lang="en-GB" sz="2400"/>
              <a:t>this evening.</a:t>
            </a:r>
            <a:endParaRPr lang="en-GB" sz="2400" dirty="0"/>
          </a:p>
          <a:p>
            <a:pPr marL="0" indent="0" algn="ctr">
              <a:buNone/>
            </a:pPr>
            <a:r>
              <a:rPr lang="en-GB" sz="2400" dirty="0"/>
              <a:t>We will be around to answer any questions. Students will receive regular reminders and updates and can always speak to any of the 6</a:t>
            </a:r>
            <a:r>
              <a:rPr lang="en-GB" sz="2400" baseline="30000" dirty="0"/>
              <a:t>th</a:t>
            </a:r>
            <a:r>
              <a:rPr lang="en-GB" sz="2400" dirty="0"/>
              <a:t> form team if they need any guidance. This presentation and the one for Early Entry will be added to the sixth form tab on the Academy website along with a parental guide from UCAS</a:t>
            </a:r>
          </a:p>
        </p:txBody>
      </p:sp>
    </p:spTree>
    <p:extLst>
      <p:ext uri="{BB962C8B-B14F-4D97-AF65-F5344CB8AC3E}">
        <p14:creationId xmlns:p14="http://schemas.microsoft.com/office/powerpoint/2010/main" val="3180674706"/>
      </p:ext>
    </p:extLst>
  </p:cSld>
  <p:clrMapOvr>
    <a:masterClrMapping/>
  </p:clrMapOvr>
</p:sld>
</file>

<file path=ppt/theme/theme1.xml><?xml version="1.0" encoding="utf-8"?>
<a:theme xmlns:a="http://schemas.openxmlformats.org/drawingml/2006/main" name="Office Theme">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C8D8094DCBC3247B3F3865EF2225154" ma:contentTypeVersion="0" ma:contentTypeDescription="Create a new document." ma:contentTypeScope="" ma:versionID="8ef7d0a1cde9ac3b2e1136a59243bb27">
  <xsd:schema xmlns:xsd="http://www.w3.org/2001/XMLSchema" xmlns:xs="http://www.w3.org/2001/XMLSchema" xmlns:p="http://schemas.microsoft.com/office/2006/metadata/properties" targetNamespace="http://schemas.microsoft.com/office/2006/metadata/properties" ma:root="true" ma:fieldsID="500c6692915ba10984c0aabd49f31b22">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378C190-67B3-4BAD-B88D-F73260302992}">
  <ds:schemaRefs>
    <ds:schemaRef ds:uri="http://schemas.microsoft.com/sharepoint/v3/contenttype/forms"/>
  </ds:schemaRefs>
</ds:datastoreItem>
</file>

<file path=customXml/itemProps2.xml><?xml version="1.0" encoding="utf-8"?>
<ds:datastoreItem xmlns:ds="http://schemas.openxmlformats.org/officeDocument/2006/customXml" ds:itemID="{C5D0D17C-7AE2-454B-B188-9487525ADA1A}">
  <ds:schemaRefs>
    <ds:schemaRef ds:uri="http://schemas.openxmlformats.org/package/2006/metadata/core-properties"/>
    <ds:schemaRef ds:uri="http://schemas.microsoft.com/office/2006/documentManagement/types"/>
    <ds:schemaRef ds:uri="http://purl.org/dc/dcmitype/"/>
    <ds:schemaRef ds:uri="http://schemas.microsoft.com/office/2006/metadata/properties"/>
    <ds:schemaRef ds:uri="http://www.w3.org/XML/1998/namespace"/>
    <ds:schemaRef ds:uri="http://purl.org/dc/terms/"/>
    <ds:schemaRef ds:uri="http://schemas.microsoft.com/office/infopath/2007/PartnerControls"/>
    <ds:schemaRef ds:uri="http://purl.org/dc/elements/1.1/"/>
  </ds:schemaRefs>
</ds:datastoreItem>
</file>

<file path=customXml/itemProps3.xml><?xml version="1.0" encoding="utf-8"?>
<ds:datastoreItem xmlns:ds="http://schemas.openxmlformats.org/officeDocument/2006/customXml" ds:itemID="{5A8E7BC9-1908-4717-8637-4D34B72255F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
  <TotalTime>452</TotalTime>
  <Words>3299</Words>
  <Application>Microsoft Office PowerPoint</Application>
  <PresentationFormat>Widescreen</PresentationFormat>
  <Paragraphs>248</Paragraphs>
  <Slides>28</Slides>
  <Notes>28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28</vt:i4>
      </vt:variant>
    </vt:vector>
  </HeadingPairs>
  <TitlesOfParts>
    <vt:vector size="33" baseType="lpstr">
      <vt:lpstr>Arial</vt:lpstr>
      <vt:lpstr>Calibri</vt:lpstr>
      <vt:lpstr>Century Gothic</vt:lpstr>
      <vt:lpstr>Symbol</vt:lpstr>
      <vt:lpstr>Office Theme</vt:lpstr>
      <vt:lpstr>PowerPoint Presentation</vt:lpstr>
      <vt:lpstr>Purpose of the evening</vt:lpstr>
      <vt:lpstr>Preparing to apply to university and the timeline</vt:lpstr>
      <vt:lpstr>Preparing to apply to university and the timeline</vt:lpstr>
      <vt:lpstr>Preparing to apply to university How does UCAS work? </vt:lpstr>
      <vt:lpstr>Choosing a course and a university</vt:lpstr>
      <vt:lpstr>Choosing a course and a university</vt:lpstr>
      <vt:lpstr>Contextual offers</vt:lpstr>
      <vt:lpstr>The Personal Statement</vt:lpstr>
      <vt:lpstr>1. Why do you want to study this course? </vt:lpstr>
      <vt:lpstr>2. How have your qualifications and studies helped you to prepare for this course? </vt:lpstr>
      <vt:lpstr>PowerPoint Presentation</vt:lpstr>
      <vt:lpstr>3. What else have you done to prepare outside of education, and why are these experiences useful? </vt:lpstr>
      <vt:lpstr>PowerPoint Presentation</vt:lpstr>
      <vt:lpstr>PowerPoint Presentation</vt:lpstr>
      <vt:lpstr>References</vt:lpstr>
      <vt:lpstr>What happens next? </vt:lpstr>
      <vt:lpstr>Student Finance</vt:lpstr>
      <vt:lpstr>Bursaries &amp; Scholarships</vt:lpstr>
      <vt:lpstr>Apprenticeships</vt:lpstr>
      <vt:lpstr>Apprenticeship Opportunities</vt:lpstr>
      <vt:lpstr>The A – Z of Apprenticeships</vt:lpstr>
      <vt:lpstr>Levels of Apprenticeship</vt:lpstr>
      <vt:lpstr>Degree Apprenticeships</vt:lpstr>
      <vt:lpstr>How and when to apply for apprenticeships</vt:lpstr>
      <vt:lpstr>Application process</vt:lpstr>
      <vt:lpstr>Employment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L Mazingham</dc:creator>
  <cp:lastModifiedBy>Mrs A Billett</cp:lastModifiedBy>
  <cp:revision>260</cp:revision>
  <dcterms:created xsi:type="dcterms:W3CDTF">2026-01-06T15:15:12Z</dcterms:created>
  <dcterms:modified xsi:type="dcterms:W3CDTF">2026-04-01T07:16:13Z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0x0101007C8D8094DCBC3247B3F3865EF2225154</vt:lpwstr>
  </property>
  <property fmtid="{D5CDD505-2E9C-101B-9397-08002B2CF9AE}" pid="3" name="MediaServiceImageTags">
    <vt:lpwstr/>
  </property>
</Properties>
</file>