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Lst>
  <p:notesMasterIdLst>
    <p:notesMasterId r:id="rId19"/>
  </p:notesMasterIdLst>
  <p:sldIdLst>
    <p:sldId id="282" r:id="rId5"/>
    <p:sldId id="283" r:id="rId6"/>
    <p:sldId id="284" r:id="rId7"/>
    <p:sldId id="285" r:id="rId8"/>
    <p:sldId id="286" r:id="rId9"/>
    <p:sldId id="287" r:id="rId10"/>
    <p:sldId id="288" r:id="rId11"/>
    <p:sldId id="289" r:id="rId12"/>
    <p:sldId id="290" r:id="rId13"/>
    <p:sldId id="291" r:id="rId14"/>
    <p:sldId id="292" r:id="rId15"/>
    <p:sldId id="293" r:id="rId16"/>
    <p:sldId id="294" r:id="rId17"/>
    <p:sldId id="29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E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84019" autoAdjust="0"/>
  </p:normalViewPr>
  <p:slideViewPr>
    <p:cSldViewPr snapToGrid="0">
      <p:cViewPr varScale="1">
        <p:scale>
          <a:sx n="75" d="100"/>
          <a:sy n="75" d="100"/>
        </p:scale>
        <p:origin x="900" y="72"/>
      </p:cViewPr>
      <p:guideLst/>
    </p:cSldViewPr>
  </p:slideViewPr>
  <p:notesTextViewPr>
    <p:cViewPr>
      <p:scale>
        <a:sx n="1" d="1"/>
        <a:sy n="1" d="1"/>
      </p:scale>
      <p:origin x="0" y="0"/>
    </p:cViewPr>
  </p:notesTextViewPr>
  <p:notesViewPr>
    <p:cSldViewPr snapToGrid="0">
      <p:cViewPr varScale="1">
        <p:scale>
          <a:sx n="83" d="100"/>
          <a:sy n="83" d="100"/>
        </p:scale>
        <p:origin x="3930"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9A34D8-F600-40B8-B632-0962A7884DA2}" type="datetimeFigureOut">
              <a:rPr lang="en-GB" smtClean="0"/>
              <a:t>31/03/2026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5CC019-DB5B-463A-9140-1C551060D19B}" type="slidenum">
              <a:rPr lang="en-GB" smtClean="0"/>
              <a:t>‹#›</a:t>
            </a:fld>
            <a:endParaRPr lang="en-GB"/>
          </a:p>
        </p:txBody>
      </p:sp>
    </p:spTree>
    <p:extLst>
      <p:ext uri="{BB962C8B-B14F-4D97-AF65-F5344CB8AC3E}">
        <p14:creationId xmlns:p14="http://schemas.microsoft.com/office/powerpoint/2010/main" val="38497517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this, we need to have good</a:t>
            </a:r>
            <a:r>
              <a:rPr lang="en-GB" baseline="0" dirty="0"/>
              <a:t> GCSEs, A Level choices</a:t>
            </a:r>
          </a:p>
          <a:p>
            <a:r>
              <a:rPr lang="en-GB" dirty="0"/>
              <a:t>Explain the different things that have to happen</a:t>
            </a:r>
            <a:r>
              <a:rPr lang="en-GB" baseline="0" dirty="0"/>
              <a:t> in each stage – choosing course can take a lot of research, lots of institutions have different courses on offer. Choosing a college can also take a lot of thought and research. In between making those choices and applying, the form needs to be filled in, we need to understand finance available and write a personal statement. </a:t>
            </a:r>
          </a:p>
          <a:p>
            <a:r>
              <a:rPr lang="en-GB" baseline="0" dirty="0"/>
              <a:t>There is a need to have written work completed and be ready for any admissions tests – hence UCAT/BMAT support etc. and we work closely with exams office to register for those in school, some need to be completed outside of school. Ahead of interviews, lots of prep needed and there are many different types of interview.</a:t>
            </a:r>
          </a:p>
          <a:p>
            <a:r>
              <a:rPr lang="en-GB" baseline="0" dirty="0"/>
              <a:t>Basically – there are more stages and everything is ahead of the usual deadline so preparation and being ahead of schedule is really key.</a:t>
            </a:r>
            <a:endParaRPr lang="en-GB" dirty="0"/>
          </a:p>
          <a:p>
            <a:endParaRPr lang="en-GB" dirty="0"/>
          </a:p>
        </p:txBody>
      </p:sp>
      <p:sp>
        <p:nvSpPr>
          <p:cNvPr id="4" name="Slide Number Placeholder 3"/>
          <p:cNvSpPr>
            <a:spLocks noGrp="1"/>
          </p:cNvSpPr>
          <p:nvPr>
            <p:ph type="sldNum" sz="quarter" idx="5"/>
          </p:nvPr>
        </p:nvSpPr>
        <p:spPr/>
        <p:txBody>
          <a:bodyPr/>
          <a:lstStyle/>
          <a:p>
            <a:fld id="{945CC019-DB5B-463A-9140-1C551060D19B}" type="slidenum">
              <a:rPr lang="en-GB" smtClean="0"/>
              <a:t>4</a:t>
            </a:fld>
            <a:endParaRPr lang="en-GB"/>
          </a:p>
        </p:txBody>
      </p:sp>
    </p:spTree>
    <p:extLst>
      <p:ext uri="{BB962C8B-B14F-4D97-AF65-F5344CB8AC3E}">
        <p14:creationId xmlns:p14="http://schemas.microsoft.com/office/powerpoint/2010/main" val="3089779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Follow the same guidelines for personal statement,</a:t>
            </a:r>
            <a:r>
              <a:rPr lang="en-GB" baseline="0" dirty="0"/>
              <a:t> include the same information. Work experience for medics/vets/dentists is essential even if it is online/virtual</a:t>
            </a:r>
          </a:p>
          <a:p>
            <a:r>
              <a:rPr lang="en-GB" baseline="0" dirty="0"/>
              <a:t>Personal statement will be checked and double checked</a:t>
            </a:r>
            <a:endParaRPr lang="en-GB" dirty="0"/>
          </a:p>
          <a:p>
            <a:endParaRPr lang="en-GB" dirty="0"/>
          </a:p>
        </p:txBody>
      </p:sp>
      <p:sp>
        <p:nvSpPr>
          <p:cNvPr id="4" name="Slide Number Placeholder 3"/>
          <p:cNvSpPr>
            <a:spLocks noGrp="1"/>
          </p:cNvSpPr>
          <p:nvPr>
            <p:ph type="sldNum" sz="quarter" idx="5"/>
          </p:nvPr>
        </p:nvSpPr>
        <p:spPr/>
        <p:txBody>
          <a:bodyPr/>
          <a:lstStyle/>
          <a:p>
            <a:fld id="{945CC019-DB5B-463A-9140-1C551060D19B}" type="slidenum">
              <a:rPr lang="en-GB" smtClean="0"/>
              <a:t>5</a:t>
            </a:fld>
            <a:endParaRPr lang="en-GB"/>
          </a:p>
        </p:txBody>
      </p:sp>
    </p:spTree>
    <p:extLst>
      <p:ext uri="{BB962C8B-B14F-4D97-AF65-F5344CB8AC3E}">
        <p14:creationId xmlns:p14="http://schemas.microsoft.com/office/powerpoint/2010/main" val="42129581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a:t>
            </a:r>
            <a:r>
              <a:rPr lang="en-GB" baseline="0" dirty="0"/>
              <a:t> is the students responsibility to check if there are any additional exams/tests/assessments that are needed</a:t>
            </a:r>
          </a:p>
          <a:p>
            <a:r>
              <a:rPr lang="en-GB" baseline="0" dirty="0"/>
              <a:t>Your subject tutor will take a look at this before it is sent off </a:t>
            </a:r>
            <a:endParaRPr lang="en-GB" dirty="0"/>
          </a:p>
          <a:p>
            <a:endParaRPr lang="en-GB" dirty="0"/>
          </a:p>
        </p:txBody>
      </p:sp>
      <p:sp>
        <p:nvSpPr>
          <p:cNvPr id="4" name="Slide Number Placeholder 3"/>
          <p:cNvSpPr>
            <a:spLocks noGrp="1"/>
          </p:cNvSpPr>
          <p:nvPr>
            <p:ph type="sldNum" sz="quarter" idx="5"/>
          </p:nvPr>
        </p:nvSpPr>
        <p:spPr/>
        <p:txBody>
          <a:bodyPr/>
          <a:lstStyle/>
          <a:p>
            <a:fld id="{945CC019-DB5B-463A-9140-1C551060D19B}" type="slidenum">
              <a:rPr lang="en-GB" smtClean="0"/>
              <a:t>6</a:t>
            </a:fld>
            <a:endParaRPr lang="en-GB"/>
          </a:p>
        </p:txBody>
      </p:sp>
    </p:spTree>
    <p:extLst>
      <p:ext uri="{BB962C8B-B14F-4D97-AF65-F5344CB8AC3E}">
        <p14:creationId xmlns:p14="http://schemas.microsoft.com/office/powerpoint/2010/main" val="4115403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For the last couple of years these have all been completed virtually</a:t>
            </a:r>
            <a:r>
              <a:rPr lang="en-GB" baseline="0" dirty="0"/>
              <a:t> we are unsure yet if that will continue but it has worked well.</a:t>
            </a:r>
            <a:endParaRPr lang="en-GB" dirty="0"/>
          </a:p>
          <a:p>
            <a:endParaRPr lang="en-GB" dirty="0"/>
          </a:p>
        </p:txBody>
      </p:sp>
      <p:sp>
        <p:nvSpPr>
          <p:cNvPr id="4" name="Slide Number Placeholder 3"/>
          <p:cNvSpPr>
            <a:spLocks noGrp="1"/>
          </p:cNvSpPr>
          <p:nvPr>
            <p:ph type="sldNum" sz="quarter" idx="5"/>
          </p:nvPr>
        </p:nvSpPr>
        <p:spPr/>
        <p:txBody>
          <a:bodyPr/>
          <a:lstStyle/>
          <a:p>
            <a:fld id="{945CC019-DB5B-463A-9140-1C551060D19B}" type="slidenum">
              <a:rPr lang="en-GB" smtClean="0"/>
              <a:t>7</a:t>
            </a:fld>
            <a:endParaRPr lang="en-GB"/>
          </a:p>
        </p:txBody>
      </p:sp>
    </p:spTree>
    <p:extLst>
      <p:ext uri="{BB962C8B-B14F-4D97-AF65-F5344CB8AC3E}">
        <p14:creationId xmlns:p14="http://schemas.microsoft.com/office/powerpoint/2010/main" val="2183815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University of Buckingham only one to do own assessment. </a:t>
            </a:r>
          </a:p>
          <a:p>
            <a:r>
              <a:rPr lang="en-GB" dirty="0"/>
              <a:t>Strategic applications based on UCAT. </a:t>
            </a:r>
          </a:p>
        </p:txBody>
      </p:sp>
      <p:sp>
        <p:nvSpPr>
          <p:cNvPr id="4" name="Slide Number Placeholder 3"/>
          <p:cNvSpPr>
            <a:spLocks noGrp="1"/>
          </p:cNvSpPr>
          <p:nvPr>
            <p:ph type="sldNum" sz="quarter" idx="5"/>
          </p:nvPr>
        </p:nvSpPr>
        <p:spPr/>
        <p:txBody>
          <a:bodyPr/>
          <a:lstStyle/>
          <a:p>
            <a:fld id="{945CC019-DB5B-463A-9140-1C551060D19B}" type="slidenum">
              <a:rPr lang="en-GB" smtClean="0"/>
              <a:t>8</a:t>
            </a:fld>
            <a:endParaRPr lang="en-GB"/>
          </a:p>
        </p:txBody>
      </p:sp>
    </p:spTree>
    <p:extLst>
      <p:ext uri="{BB962C8B-B14F-4D97-AF65-F5344CB8AC3E}">
        <p14:creationId xmlns:p14="http://schemas.microsoft.com/office/powerpoint/2010/main" val="8474470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All</a:t>
            </a:r>
            <a:r>
              <a:rPr lang="en-GB" baseline="0" dirty="0"/>
              <a:t> early entry courses are extremely competitive, students need to keep their 5</a:t>
            </a:r>
            <a:r>
              <a:rPr lang="en-GB" baseline="30000" dirty="0"/>
              <a:t>th</a:t>
            </a:r>
            <a:r>
              <a:rPr lang="en-GB" baseline="0" dirty="0"/>
              <a:t> option for alternatives. If a personal statement does not really cover the additional course university admissions teams will sometimes ask for an additional one to be sent directly to them. </a:t>
            </a:r>
            <a:endParaRPr lang="en-GB" dirty="0"/>
          </a:p>
          <a:p>
            <a:endParaRPr lang="en-GB" dirty="0"/>
          </a:p>
        </p:txBody>
      </p:sp>
      <p:sp>
        <p:nvSpPr>
          <p:cNvPr id="4" name="Slide Number Placeholder 3"/>
          <p:cNvSpPr>
            <a:spLocks noGrp="1"/>
          </p:cNvSpPr>
          <p:nvPr>
            <p:ph type="sldNum" sz="quarter" idx="5"/>
          </p:nvPr>
        </p:nvSpPr>
        <p:spPr/>
        <p:txBody>
          <a:bodyPr/>
          <a:lstStyle/>
          <a:p>
            <a:fld id="{945CC019-DB5B-463A-9140-1C551060D19B}" type="slidenum">
              <a:rPr lang="en-GB" smtClean="0"/>
              <a:t>9</a:t>
            </a:fld>
            <a:endParaRPr lang="en-GB"/>
          </a:p>
        </p:txBody>
      </p:sp>
    </p:spTree>
    <p:extLst>
      <p:ext uri="{BB962C8B-B14F-4D97-AF65-F5344CB8AC3E}">
        <p14:creationId xmlns:p14="http://schemas.microsoft.com/office/powerpoint/2010/main" val="15112924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Work experience is still online/virtual. There are very few opportunities available in person. Take advantage of all those that are sent</a:t>
            </a:r>
            <a:r>
              <a:rPr lang="en-GB" baseline="0" dirty="0"/>
              <a:t> out on email. </a:t>
            </a:r>
          </a:p>
          <a:p>
            <a:r>
              <a:rPr lang="en-GB" baseline="0" dirty="0"/>
              <a:t>Dentists generally prefer direct contact from the student and I would start with your own dental practice. Send a letter explaining your future plans. </a:t>
            </a:r>
            <a:endParaRPr lang="en-GB" dirty="0"/>
          </a:p>
          <a:p>
            <a:endParaRPr lang="en-GB" dirty="0"/>
          </a:p>
        </p:txBody>
      </p:sp>
      <p:sp>
        <p:nvSpPr>
          <p:cNvPr id="4" name="Slide Number Placeholder 3"/>
          <p:cNvSpPr>
            <a:spLocks noGrp="1"/>
          </p:cNvSpPr>
          <p:nvPr>
            <p:ph type="sldNum" sz="quarter" idx="5"/>
          </p:nvPr>
        </p:nvSpPr>
        <p:spPr/>
        <p:txBody>
          <a:bodyPr/>
          <a:lstStyle/>
          <a:p>
            <a:fld id="{945CC019-DB5B-463A-9140-1C551060D19B}" type="slidenum">
              <a:rPr lang="en-GB" smtClean="0"/>
              <a:t>11</a:t>
            </a:fld>
            <a:endParaRPr lang="en-GB"/>
          </a:p>
        </p:txBody>
      </p:sp>
    </p:spTree>
    <p:extLst>
      <p:ext uri="{BB962C8B-B14F-4D97-AF65-F5344CB8AC3E}">
        <p14:creationId xmlns:p14="http://schemas.microsoft.com/office/powerpoint/2010/main" val="12380930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Advice is to speak about your subject as much as possible – think out loud, explain your working. </a:t>
            </a:r>
          </a:p>
          <a:p>
            <a:r>
              <a:rPr lang="en-GB" dirty="0"/>
              <a:t>Get involved in debate club – get confident speaking to people you don’t know. </a:t>
            </a:r>
          </a:p>
          <a:p>
            <a:r>
              <a:rPr lang="en-GB" dirty="0"/>
              <a:t>Contribute to lessons!</a:t>
            </a:r>
          </a:p>
        </p:txBody>
      </p:sp>
      <p:sp>
        <p:nvSpPr>
          <p:cNvPr id="4" name="Slide Number Placeholder 3"/>
          <p:cNvSpPr>
            <a:spLocks noGrp="1"/>
          </p:cNvSpPr>
          <p:nvPr>
            <p:ph type="sldNum" sz="quarter" idx="5"/>
          </p:nvPr>
        </p:nvSpPr>
        <p:spPr/>
        <p:txBody>
          <a:bodyPr/>
          <a:lstStyle/>
          <a:p>
            <a:fld id="{945CC019-DB5B-463A-9140-1C551060D19B}" type="slidenum">
              <a:rPr lang="en-GB" smtClean="0"/>
              <a:t>13</a:t>
            </a:fld>
            <a:endParaRPr lang="en-GB"/>
          </a:p>
        </p:txBody>
      </p:sp>
    </p:spTree>
    <p:extLst>
      <p:ext uri="{BB962C8B-B14F-4D97-AF65-F5344CB8AC3E}">
        <p14:creationId xmlns:p14="http://schemas.microsoft.com/office/powerpoint/2010/main" val="34629550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the change since 2020 – widening participation, more applications, each year record numbers are being set. </a:t>
            </a:r>
          </a:p>
        </p:txBody>
      </p:sp>
      <p:sp>
        <p:nvSpPr>
          <p:cNvPr id="4" name="Slide Number Placeholder 3"/>
          <p:cNvSpPr>
            <a:spLocks noGrp="1"/>
          </p:cNvSpPr>
          <p:nvPr>
            <p:ph type="sldNum" sz="quarter" idx="5"/>
          </p:nvPr>
        </p:nvSpPr>
        <p:spPr/>
        <p:txBody>
          <a:bodyPr/>
          <a:lstStyle/>
          <a:p>
            <a:fld id="{945CC019-DB5B-463A-9140-1C551060D19B}" type="slidenum">
              <a:rPr lang="en-GB" smtClean="0"/>
              <a:t>14</a:t>
            </a:fld>
            <a:endParaRPr lang="en-GB"/>
          </a:p>
        </p:txBody>
      </p:sp>
    </p:spTree>
    <p:extLst>
      <p:ext uri="{BB962C8B-B14F-4D97-AF65-F5344CB8AC3E}">
        <p14:creationId xmlns:p14="http://schemas.microsoft.com/office/powerpoint/2010/main" val="32106060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0A026B1-DE5B-48B2-A76B-1AE7B144EC1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228304" y="980728"/>
            <a:ext cx="2203742" cy="2448272"/>
          </a:xfrm>
          <a:prstGeom prst="rect">
            <a:avLst/>
          </a:prstGeom>
        </p:spPr>
      </p:pic>
      <p:sp>
        <p:nvSpPr>
          <p:cNvPr id="10" name="Text Placeholder 10">
            <a:extLst>
              <a:ext uri="{FF2B5EF4-FFF2-40B4-BE49-F238E27FC236}">
                <a16:creationId xmlns:a16="http://schemas.microsoft.com/office/drawing/2014/main" id="{8EFF724E-FBCF-428B-B019-FD1F44B8A5FC}"/>
              </a:ext>
            </a:extLst>
          </p:cNvPr>
          <p:cNvSpPr>
            <a:spLocks noGrp="1"/>
          </p:cNvSpPr>
          <p:nvPr>
            <p:ph type="body" sz="quarter" idx="13"/>
          </p:nvPr>
        </p:nvSpPr>
        <p:spPr>
          <a:xfrm>
            <a:off x="1524000" y="3927433"/>
            <a:ext cx="9144000" cy="798493"/>
          </a:xfrm>
        </p:spPr>
        <p:txBody>
          <a:bodyPr anchor="ctr">
            <a:normAutofit/>
          </a:bodyPr>
          <a:lstStyle>
            <a:lvl1pPr marL="0" indent="0" algn="ctr">
              <a:spcBef>
                <a:spcPts val="0"/>
              </a:spcBef>
              <a:spcAft>
                <a:spcPts val="1200"/>
              </a:spcAft>
              <a:buNone/>
              <a:defRPr sz="4000" b="1">
                <a:latin typeface="Century Gothic" panose="020B0502020202020204" pitchFamily="34" charset="0"/>
              </a:defRPr>
            </a:lvl1pPr>
            <a:lvl2pPr marL="0" indent="0" algn="ctr">
              <a:spcBef>
                <a:spcPts val="0"/>
              </a:spcBef>
              <a:buNone/>
              <a:defRPr sz="2000"/>
            </a:lvl2pPr>
            <a:lvl3pPr marL="0" indent="0" algn="ctr">
              <a:buNone/>
              <a:defRPr/>
            </a:lvl3pPr>
            <a:lvl4pPr marL="0" indent="0" algn="ctr">
              <a:buNone/>
              <a:defRPr/>
            </a:lvl4pPr>
            <a:lvl5pPr marL="0" indent="0" algn="ctr">
              <a:buNone/>
              <a:defRPr/>
            </a:lvl5pPr>
          </a:lstStyle>
          <a:p>
            <a:pPr lvl="0"/>
            <a:r>
              <a:rPr lang="en-US" dirty="0"/>
              <a:t>Edit Master text styles</a:t>
            </a:r>
          </a:p>
        </p:txBody>
      </p:sp>
    </p:spTree>
    <p:extLst>
      <p:ext uri="{BB962C8B-B14F-4D97-AF65-F5344CB8AC3E}">
        <p14:creationId xmlns:p14="http://schemas.microsoft.com/office/powerpoint/2010/main" val="1871388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80CDA-F9B8-4041-B08E-CB3423625BC8}"/>
              </a:ext>
            </a:extLst>
          </p:cNvPr>
          <p:cNvSpPr>
            <a:spLocks noGrp="1"/>
          </p:cNvSpPr>
          <p:nvPr>
            <p:ph type="title"/>
          </p:nvPr>
        </p:nvSpPr>
        <p:spPr>
          <a:xfrm>
            <a:off x="838200" y="578840"/>
            <a:ext cx="10515600" cy="1111848"/>
          </a:xfrm>
        </p:spPr>
        <p:txBody>
          <a:bodyPr/>
          <a:lstStyle>
            <a:lvl1pPr>
              <a:defRPr>
                <a:latin typeface="+mn-lt"/>
              </a:defRPr>
            </a:lvl1pPr>
          </a:lstStyle>
          <a:p>
            <a:r>
              <a:rPr lang="en-GB" dirty="0"/>
              <a:t>Click to edit Master title style</a:t>
            </a:r>
          </a:p>
        </p:txBody>
      </p:sp>
      <p:sp>
        <p:nvSpPr>
          <p:cNvPr id="3" name="Content Placeholder 2">
            <a:extLst>
              <a:ext uri="{FF2B5EF4-FFF2-40B4-BE49-F238E27FC236}">
                <a16:creationId xmlns:a16="http://schemas.microsoft.com/office/drawing/2014/main" id="{90FF6DED-EB53-49CA-898E-8EC9B3FACDA6}"/>
              </a:ext>
            </a:extLst>
          </p:cNvPr>
          <p:cNvSpPr>
            <a:spLocks noGrp="1"/>
          </p:cNvSpPr>
          <p:nvPr>
            <p:ph idx="1"/>
          </p:nvPr>
        </p:nvSpPr>
        <p:spPr/>
        <p:txBody>
          <a:bodyPr/>
          <a:lstStyle>
            <a:lvl1pPr marL="0" indent="0" algn="just">
              <a:buNone/>
              <a:defRPr/>
            </a:lvl1pPr>
          </a:lstStyle>
          <a:p>
            <a:pPr lvl="0"/>
            <a:endParaRPr lang="en-GB" dirty="0"/>
          </a:p>
        </p:txBody>
      </p:sp>
    </p:spTree>
    <p:extLst>
      <p:ext uri="{BB962C8B-B14F-4D97-AF65-F5344CB8AC3E}">
        <p14:creationId xmlns:p14="http://schemas.microsoft.com/office/powerpoint/2010/main" val="1748866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6FFAD-F43E-402F-8A52-6897591B6B75}"/>
              </a:ext>
            </a:extLst>
          </p:cNvPr>
          <p:cNvSpPr>
            <a:spLocks noGrp="1"/>
          </p:cNvSpPr>
          <p:nvPr>
            <p:ph type="title"/>
          </p:nvPr>
        </p:nvSpPr>
        <p:spPr>
          <a:xfrm>
            <a:off x="831850" y="1709738"/>
            <a:ext cx="10515600" cy="2852737"/>
          </a:xfrm>
        </p:spPr>
        <p:txBody>
          <a:bodyPr anchor="b"/>
          <a:lstStyle>
            <a:lvl1pPr>
              <a:defRPr sz="6000">
                <a:latin typeface="+mn-lt"/>
              </a:defRPr>
            </a:lvl1pPr>
          </a:lstStyle>
          <a:p>
            <a:r>
              <a:rPr lang="en-GB" dirty="0"/>
              <a:t>Click to edit Master title style</a:t>
            </a:r>
          </a:p>
        </p:txBody>
      </p:sp>
      <p:sp>
        <p:nvSpPr>
          <p:cNvPr id="3" name="Text Placeholder 2">
            <a:extLst>
              <a:ext uri="{FF2B5EF4-FFF2-40B4-BE49-F238E27FC236}">
                <a16:creationId xmlns:a16="http://schemas.microsoft.com/office/drawing/2014/main" id="{777EE756-F046-48F5-8304-7DE8986BC58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Century Gothic" panose="020B0502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Click to edit Master text styles</a:t>
            </a:r>
          </a:p>
        </p:txBody>
      </p:sp>
    </p:spTree>
    <p:extLst>
      <p:ext uri="{BB962C8B-B14F-4D97-AF65-F5344CB8AC3E}">
        <p14:creationId xmlns:p14="http://schemas.microsoft.com/office/powerpoint/2010/main" val="3938406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64E3B-DA92-4D01-9CB3-5C7E3708AF4F}"/>
              </a:ext>
            </a:extLst>
          </p:cNvPr>
          <p:cNvSpPr>
            <a:spLocks noGrp="1"/>
          </p:cNvSpPr>
          <p:nvPr>
            <p:ph type="title"/>
          </p:nvPr>
        </p:nvSpPr>
        <p:spPr>
          <a:xfrm>
            <a:off x="838200" y="495836"/>
            <a:ext cx="10515600" cy="1194852"/>
          </a:xfrm>
        </p:spPr>
        <p:txBody>
          <a:bodyPr/>
          <a:lstStyle>
            <a:lvl1pPr>
              <a:defRPr>
                <a:latin typeface="+mn-lt"/>
              </a:defRPr>
            </a:lvl1pPr>
          </a:lstStyle>
          <a:p>
            <a:r>
              <a:rPr lang="en-GB" dirty="0"/>
              <a:t>Click to edit Master title style</a:t>
            </a:r>
          </a:p>
        </p:txBody>
      </p:sp>
      <p:sp>
        <p:nvSpPr>
          <p:cNvPr id="3" name="Content Placeholder 2">
            <a:extLst>
              <a:ext uri="{FF2B5EF4-FFF2-40B4-BE49-F238E27FC236}">
                <a16:creationId xmlns:a16="http://schemas.microsoft.com/office/drawing/2014/main" id="{57B93541-0B77-43C7-8283-6356047013E6}"/>
              </a:ext>
            </a:extLst>
          </p:cNvPr>
          <p:cNvSpPr>
            <a:spLocks noGrp="1"/>
          </p:cNvSpPr>
          <p:nvPr>
            <p:ph sz="half" idx="1"/>
          </p:nvPr>
        </p:nvSpPr>
        <p:spPr>
          <a:xfrm>
            <a:off x="838200" y="1825625"/>
            <a:ext cx="5181600" cy="4351338"/>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Content Placeholder 3">
            <a:extLst>
              <a:ext uri="{FF2B5EF4-FFF2-40B4-BE49-F238E27FC236}">
                <a16:creationId xmlns:a16="http://schemas.microsoft.com/office/drawing/2014/main" id="{921C338F-9D62-4EC0-9589-FEC65EBC10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888482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C907A-EB73-42BF-80F0-44C9D36FD3EF}"/>
              </a:ext>
            </a:extLst>
          </p:cNvPr>
          <p:cNvSpPr>
            <a:spLocks noGrp="1"/>
          </p:cNvSpPr>
          <p:nvPr>
            <p:ph type="title"/>
          </p:nvPr>
        </p:nvSpPr>
        <p:spPr>
          <a:xfrm>
            <a:off x="839788" y="495836"/>
            <a:ext cx="10515600" cy="1194852"/>
          </a:xfrm>
        </p:spPr>
        <p:txBody>
          <a:bodyPr/>
          <a:lstStyle>
            <a:lvl1pPr>
              <a:defRPr>
                <a:latin typeface="+mn-lt"/>
              </a:defRPr>
            </a:lvl1pPr>
          </a:lstStyle>
          <a:p>
            <a:r>
              <a:rPr lang="en-GB" dirty="0"/>
              <a:t>Click to edit Master title style</a:t>
            </a:r>
          </a:p>
        </p:txBody>
      </p:sp>
      <p:sp>
        <p:nvSpPr>
          <p:cNvPr id="3" name="Text Placeholder 2">
            <a:extLst>
              <a:ext uri="{FF2B5EF4-FFF2-40B4-BE49-F238E27FC236}">
                <a16:creationId xmlns:a16="http://schemas.microsoft.com/office/drawing/2014/main" id="{40ECD094-9BFF-455A-A848-9A6F0D8A86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94985B6-0406-47CC-B989-9B696EC5CAE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B318A10-2165-4075-B9C6-2FB9C94577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F93B298-4829-46EB-A173-82891A635BB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136465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7DBA0-41C1-46E2-81C0-E0C3F3FAFFE8}"/>
              </a:ext>
            </a:extLst>
          </p:cNvPr>
          <p:cNvSpPr>
            <a:spLocks noGrp="1"/>
          </p:cNvSpPr>
          <p:nvPr>
            <p:ph type="title"/>
          </p:nvPr>
        </p:nvSpPr>
        <p:spPr>
          <a:xfrm>
            <a:off x="838200" y="495836"/>
            <a:ext cx="10515600" cy="1194852"/>
          </a:xfrm>
        </p:spPr>
        <p:txBody>
          <a:bodyPr/>
          <a:lstStyle>
            <a:lvl1pPr>
              <a:defRPr>
                <a:latin typeface="+mn-lt"/>
              </a:defRPr>
            </a:lvl1pPr>
          </a:lstStyle>
          <a:p>
            <a:r>
              <a:rPr lang="en-GB" dirty="0"/>
              <a:t>Click to edit Master title style</a:t>
            </a:r>
          </a:p>
        </p:txBody>
      </p:sp>
    </p:spTree>
    <p:extLst>
      <p:ext uri="{BB962C8B-B14F-4D97-AF65-F5344CB8AC3E}">
        <p14:creationId xmlns:p14="http://schemas.microsoft.com/office/powerpoint/2010/main" val="774167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8741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AC9C-995B-4853-B469-484FBA2E8C23}"/>
              </a:ext>
            </a:extLst>
          </p:cNvPr>
          <p:cNvSpPr>
            <a:spLocks noGrp="1"/>
          </p:cNvSpPr>
          <p:nvPr>
            <p:ph type="title"/>
          </p:nvPr>
        </p:nvSpPr>
        <p:spPr>
          <a:xfrm>
            <a:off x="839788" y="624468"/>
            <a:ext cx="3932237" cy="1432932"/>
          </a:xfrm>
        </p:spPr>
        <p:txBody>
          <a:bodyPr anchor="b"/>
          <a:lstStyle>
            <a:lvl1pPr>
              <a:defRPr sz="3200">
                <a:latin typeface="+mn-lt"/>
              </a:defRPr>
            </a:lvl1pPr>
          </a:lstStyle>
          <a:p>
            <a:r>
              <a:rPr lang="en-GB" dirty="0"/>
              <a:t>Click to edit Master title style</a:t>
            </a:r>
          </a:p>
        </p:txBody>
      </p:sp>
      <p:sp>
        <p:nvSpPr>
          <p:cNvPr id="3" name="Content Placeholder 2">
            <a:extLst>
              <a:ext uri="{FF2B5EF4-FFF2-40B4-BE49-F238E27FC236}">
                <a16:creationId xmlns:a16="http://schemas.microsoft.com/office/drawing/2014/main" id="{C4F7C381-3737-4233-89DD-FFF2471B13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BDDEB4A9-E171-4198-A680-2A98A77569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4739482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718DD-D5E0-434F-8592-0A75A0101EFA}"/>
              </a:ext>
            </a:extLst>
          </p:cNvPr>
          <p:cNvSpPr>
            <a:spLocks noGrp="1"/>
          </p:cNvSpPr>
          <p:nvPr>
            <p:ph type="title"/>
          </p:nvPr>
        </p:nvSpPr>
        <p:spPr>
          <a:xfrm>
            <a:off x="839788" y="635620"/>
            <a:ext cx="3932237" cy="1421780"/>
          </a:xfrm>
        </p:spPr>
        <p:txBody>
          <a:bodyPr anchor="b"/>
          <a:lstStyle>
            <a:lvl1pPr>
              <a:defRPr sz="3200">
                <a:latin typeface="+mn-lt"/>
              </a:defRPr>
            </a:lvl1pPr>
          </a:lstStyle>
          <a:p>
            <a:r>
              <a:rPr lang="en-GB" dirty="0"/>
              <a:t>Click to edit Master title style</a:t>
            </a:r>
          </a:p>
        </p:txBody>
      </p:sp>
      <p:sp>
        <p:nvSpPr>
          <p:cNvPr id="3" name="Picture Placeholder 2">
            <a:extLst>
              <a:ext uri="{FF2B5EF4-FFF2-40B4-BE49-F238E27FC236}">
                <a16:creationId xmlns:a16="http://schemas.microsoft.com/office/drawing/2014/main" id="{8E129B9C-E5E8-4E23-BCB8-7D1C4F9643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6C042E9E-2929-4D33-B239-32945CD63C59}"/>
              </a:ext>
            </a:extLst>
          </p:cNvPr>
          <p:cNvSpPr>
            <a:spLocks noGrp="1"/>
          </p:cNvSpPr>
          <p:nvPr>
            <p:ph type="body" sz="half" idx="2"/>
          </p:nvPr>
        </p:nvSpPr>
        <p:spPr>
          <a:xfrm>
            <a:off x="839788" y="2057400"/>
            <a:ext cx="3932237"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1300472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8EECD-1AFC-4123-89E3-E71FF5C8D819}"/>
              </a:ext>
            </a:extLst>
          </p:cNvPr>
          <p:cNvSpPr>
            <a:spLocks noGrp="1"/>
          </p:cNvSpPr>
          <p:nvPr>
            <p:ph type="title"/>
          </p:nvPr>
        </p:nvSpPr>
        <p:spPr>
          <a:xfrm>
            <a:off x="838200" y="675223"/>
            <a:ext cx="10515600" cy="1015465"/>
          </a:xfrm>
        </p:spPr>
        <p:txBody>
          <a:bodyPr/>
          <a:lstStyle>
            <a:lvl1pPr>
              <a:defRPr>
                <a:latin typeface="+mn-lt"/>
              </a:defRPr>
            </a:lvl1pPr>
          </a:lstStyle>
          <a:p>
            <a:r>
              <a:rPr lang="en-GB" dirty="0"/>
              <a:t>Click to edit Master title style</a:t>
            </a:r>
          </a:p>
        </p:txBody>
      </p:sp>
      <p:sp>
        <p:nvSpPr>
          <p:cNvPr id="3" name="Vertical Text Placeholder 2">
            <a:extLst>
              <a:ext uri="{FF2B5EF4-FFF2-40B4-BE49-F238E27FC236}">
                <a16:creationId xmlns:a16="http://schemas.microsoft.com/office/drawing/2014/main" id="{C4E90941-DD74-43C8-BA25-2C33B8B5F836}"/>
              </a:ext>
            </a:extLst>
          </p:cNvPr>
          <p:cNvSpPr>
            <a:spLocks noGrp="1"/>
          </p:cNvSpPr>
          <p:nvPr>
            <p:ph type="body" orient="vert" idx="1"/>
          </p:nvPr>
        </p:nvSpPr>
        <p:spPr/>
        <p:txBody>
          <a:bodyPr vert="eaVert"/>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743438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4C13EA1-60F9-4398-BB08-AA3804CC1003}"/>
              </a:ext>
            </a:extLst>
          </p:cNvPr>
          <p:cNvSpPr>
            <a:spLocks noGrp="1"/>
          </p:cNvSpPr>
          <p:nvPr>
            <p:ph type="title"/>
          </p:nvPr>
        </p:nvSpPr>
        <p:spPr>
          <a:xfrm>
            <a:off x="838200" y="653652"/>
            <a:ext cx="10515600" cy="1037035"/>
          </a:xfrm>
          <a:prstGeom prst="rect">
            <a:avLst/>
          </a:prstGeom>
        </p:spPr>
        <p:txBody>
          <a:bodyPr vert="horz" lIns="91440" tIns="45720" rIns="91440" bIns="45720" rtlCol="0" anchor="ctr">
            <a:normAutofit/>
          </a:bodyPr>
          <a:lstStyle/>
          <a:p>
            <a:r>
              <a:rPr lang="en-GB" dirty="0"/>
              <a:t>Click to edit Master title style</a:t>
            </a:r>
          </a:p>
        </p:txBody>
      </p:sp>
      <p:sp>
        <p:nvSpPr>
          <p:cNvPr id="3" name="Text Placeholder 2">
            <a:extLst>
              <a:ext uri="{FF2B5EF4-FFF2-40B4-BE49-F238E27FC236}">
                <a16:creationId xmlns:a16="http://schemas.microsoft.com/office/drawing/2014/main" id="{DAE522C3-7026-45F8-9A1A-A4D43B8B5B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endParaRPr lang="en-GB" dirty="0"/>
          </a:p>
        </p:txBody>
      </p:sp>
      <p:sp>
        <p:nvSpPr>
          <p:cNvPr id="4" name="Date Placeholder 3">
            <a:extLst>
              <a:ext uri="{FF2B5EF4-FFF2-40B4-BE49-F238E27FC236}">
                <a16:creationId xmlns:a16="http://schemas.microsoft.com/office/drawing/2014/main" id="{EAE20F05-8FB8-4CFF-BFD7-33CAB26639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3/31/2026</a:t>
            </a:fld>
            <a:endParaRPr lang="en-US"/>
          </a:p>
        </p:txBody>
      </p:sp>
      <p:sp>
        <p:nvSpPr>
          <p:cNvPr id="5" name="Footer Placeholder 4">
            <a:extLst>
              <a:ext uri="{FF2B5EF4-FFF2-40B4-BE49-F238E27FC236}">
                <a16:creationId xmlns:a16="http://schemas.microsoft.com/office/drawing/2014/main" id="{885EFC55-D37E-4227-A949-B9F4ACD702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5E0CC6D-AAA8-416A-9728-2947B1EDC34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
        <p:nvSpPr>
          <p:cNvPr id="8" name="TextBox 7">
            <a:extLst>
              <a:ext uri="{FF2B5EF4-FFF2-40B4-BE49-F238E27FC236}">
                <a16:creationId xmlns:a16="http://schemas.microsoft.com/office/drawing/2014/main" id="{F9FDD9FF-4C3E-406B-B3A8-6E33204251DD}"/>
              </a:ext>
            </a:extLst>
          </p:cNvPr>
          <p:cNvSpPr txBox="1"/>
          <p:nvPr userDrawn="1"/>
        </p:nvSpPr>
        <p:spPr>
          <a:xfrm>
            <a:off x="0" y="6457890"/>
            <a:ext cx="12192000" cy="400110"/>
          </a:xfrm>
          <a:prstGeom prst="rect">
            <a:avLst/>
          </a:prstGeom>
          <a:solidFill>
            <a:srgbClr val="002060"/>
          </a:solidFill>
          <a:ln>
            <a:solidFill>
              <a:srgbClr val="002E99"/>
            </a:solidFill>
          </a:ln>
        </p:spPr>
        <p:txBody>
          <a:bodyPr wrap="square" rtlCol="0">
            <a:spAutoFit/>
          </a:bodyPr>
          <a:lstStyle/>
          <a:p>
            <a:pPr algn="ctr"/>
            <a:r>
              <a:rPr lang="en-GB" sz="2000" b="1" i="1" dirty="0">
                <a:solidFill>
                  <a:schemeClr val="bg1"/>
                </a:solidFill>
                <a:latin typeface="+mn-lt"/>
              </a:rPr>
              <a:t>Inspiration  •  Resilience</a:t>
            </a:r>
            <a:r>
              <a:rPr lang="en-GB" sz="2000" b="1" i="1" baseline="0" dirty="0">
                <a:solidFill>
                  <a:schemeClr val="bg1"/>
                </a:solidFill>
                <a:latin typeface="+mn-lt"/>
              </a:rPr>
              <a:t>  </a:t>
            </a:r>
            <a:r>
              <a:rPr lang="en-GB" sz="2000" b="1" i="1" dirty="0">
                <a:solidFill>
                  <a:schemeClr val="bg1"/>
                </a:solidFill>
                <a:latin typeface="+mn-lt"/>
              </a:rPr>
              <a:t>•  </a:t>
            </a:r>
            <a:r>
              <a:rPr lang="en-GB" sz="2000" b="1" i="1" baseline="0" dirty="0">
                <a:solidFill>
                  <a:schemeClr val="bg1"/>
                </a:solidFill>
                <a:latin typeface="+mn-lt"/>
              </a:rPr>
              <a:t>Aspiration  </a:t>
            </a:r>
            <a:r>
              <a:rPr lang="en-GB" sz="2000" b="1" i="1" dirty="0">
                <a:solidFill>
                  <a:schemeClr val="bg1"/>
                </a:solidFill>
                <a:latin typeface="+mn-lt"/>
              </a:rPr>
              <a:t>•  </a:t>
            </a:r>
            <a:r>
              <a:rPr lang="en-GB" sz="2000" b="1" i="1" baseline="0" dirty="0">
                <a:solidFill>
                  <a:schemeClr val="bg1"/>
                </a:solidFill>
                <a:latin typeface="+mn-lt"/>
              </a:rPr>
              <a:t>Respect  </a:t>
            </a:r>
            <a:r>
              <a:rPr lang="en-GB" sz="2000" b="1" i="1" dirty="0">
                <a:solidFill>
                  <a:schemeClr val="bg1"/>
                </a:solidFill>
                <a:latin typeface="+mn-lt"/>
              </a:rPr>
              <a:t>•  </a:t>
            </a:r>
            <a:r>
              <a:rPr lang="en-GB" sz="2000" b="1" i="1" baseline="0" dirty="0">
                <a:solidFill>
                  <a:schemeClr val="bg1"/>
                </a:solidFill>
                <a:latin typeface="+mn-lt"/>
              </a:rPr>
              <a:t>Innovation</a:t>
            </a:r>
            <a:endParaRPr lang="en-GB" sz="2000" b="1" i="1" dirty="0">
              <a:solidFill>
                <a:schemeClr val="bg1"/>
              </a:solidFill>
              <a:latin typeface="+mn-lt"/>
            </a:endParaRPr>
          </a:p>
        </p:txBody>
      </p:sp>
      <p:sp>
        <p:nvSpPr>
          <p:cNvPr id="9" name="TextBox 8">
            <a:extLst>
              <a:ext uri="{FF2B5EF4-FFF2-40B4-BE49-F238E27FC236}">
                <a16:creationId xmlns:a16="http://schemas.microsoft.com/office/drawing/2014/main" id="{9732045D-40BA-4252-8BE9-1407B6E8BAA2}"/>
              </a:ext>
            </a:extLst>
          </p:cNvPr>
          <p:cNvSpPr txBox="1"/>
          <p:nvPr userDrawn="1"/>
        </p:nvSpPr>
        <p:spPr>
          <a:xfrm>
            <a:off x="0" y="-86976"/>
            <a:ext cx="12192000" cy="400110"/>
          </a:xfrm>
          <a:prstGeom prst="rect">
            <a:avLst/>
          </a:prstGeom>
          <a:solidFill>
            <a:srgbClr val="002060"/>
          </a:solidFill>
          <a:ln>
            <a:solidFill>
              <a:srgbClr val="002E99"/>
            </a:solidFill>
          </a:ln>
        </p:spPr>
        <p:txBody>
          <a:bodyPr wrap="square" rtlCol="0">
            <a:spAutoFit/>
          </a:bodyPr>
          <a:lstStyle/>
          <a:p>
            <a:pPr algn="ctr"/>
            <a:endParaRPr lang="en-GB" sz="2000"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115079909"/>
      </p:ext>
    </p:extLst>
  </p:cSld>
  <p:clrMap bg1="lt1" tx1="dk1" bg2="lt2" tx2="dk2" accent1="accent1" accent2="accent2" accent3="accent3" accent4="accent4" accent5="accent5" accent6="accent6" hlink="hlink" folHlink="folHlink"/>
  <p:sldLayoutIdLst>
    <p:sldLayoutId id="2147483674" r:id="rId1"/>
    <p:sldLayoutId id="2147483686"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Lst>
  <p:txStyles>
    <p:titleStyle>
      <a:lvl1pPr algn="ctr"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0" indent="0" algn="just"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a:xfrm>
            <a:off x="1524000" y="3789041"/>
            <a:ext cx="9144000" cy="1830524"/>
          </a:xfrm>
        </p:spPr>
        <p:txBody>
          <a:bodyPr>
            <a:normAutofit fontScale="92500" lnSpcReduction="10000"/>
          </a:bodyPr>
          <a:lstStyle/>
          <a:p>
            <a:pPr>
              <a:spcBef>
                <a:spcPct val="20000"/>
              </a:spcBef>
            </a:pPr>
            <a:r>
              <a:rPr lang="en-US" b="1" dirty="0">
                <a:solidFill>
                  <a:schemeClr val="tx2">
                    <a:lumMod val="75000"/>
                  </a:schemeClr>
                </a:solidFill>
              </a:rPr>
              <a:t>Early Entry Information Evening</a:t>
            </a:r>
          </a:p>
          <a:p>
            <a:pPr>
              <a:lnSpc>
                <a:spcPct val="110000"/>
              </a:lnSpc>
              <a:spcBef>
                <a:spcPct val="20000"/>
              </a:spcBef>
            </a:pPr>
            <a:r>
              <a:rPr lang="en-US" b="1" baseline="30000" dirty="0">
                <a:solidFill>
                  <a:schemeClr val="tx2">
                    <a:lumMod val="75000"/>
                  </a:schemeClr>
                </a:solidFill>
                <a:cs typeface="Calibri"/>
              </a:rPr>
              <a:t>March 31st 2026</a:t>
            </a:r>
          </a:p>
          <a:p>
            <a:pPr>
              <a:lnSpc>
                <a:spcPct val="110000"/>
              </a:lnSpc>
              <a:spcBef>
                <a:spcPct val="20000"/>
              </a:spcBef>
            </a:pPr>
            <a:r>
              <a:rPr lang="en-US" baseline="30000" dirty="0">
                <a:solidFill>
                  <a:schemeClr val="tx2">
                    <a:lumMod val="75000"/>
                  </a:schemeClr>
                </a:solidFill>
                <a:cs typeface="Calibri"/>
              </a:rPr>
              <a:t>Miss M Tomlinson </a:t>
            </a:r>
            <a:endParaRPr lang="en-US" b="1" baseline="30000" dirty="0">
              <a:solidFill>
                <a:schemeClr val="tx2">
                  <a:lumMod val="75000"/>
                </a:schemeClr>
              </a:solidFill>
              <a:cs typeface="Calibri"/>
            </a:endParaRPr>
          </a:p>
        </p:txBody>
      </p:sp>
    </p:spTree>
    <p:extLst>
      <p:ext uri="{BB962C8B-B14F-4D97-AF65-F5344CB8AC3E}">
        <p14:creationId xmlns:p14="http://schemas.microsoft.com/office/powerpoint/2010/main" val="945202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EAA1508-36A4-E19D-5036-74866F402A34}"/>
              </a:ext>
            </a:extLst>
          </p:cNvPr>
          <p:cNvSpPr>
            <a:spLocks noGrp="1"/>
          </p:cNvSpPr>
          <p:nvPr>
            <p:ph type="title"/>
          </p:nvPr>
        </p:nvSpPr>
        <p:spPr/>
        <p:txBody>
          <a:bodyPr/>
          <a:lstStyle/>
          <a:p>
            <a:r>
              <a:rPr lang="en-US" dirty="0">
                <a:solidFill>
                  <a:schemeClr val="tx2"/>
                </a:solidFill>
              </a:rPr>
              <a:t>Agenda</a:t>
            </a:r>
          </a:p>
        </p:txBody>
      </p:sp>
      <p:sp>
        <p:nvSpPr>
          <p:cNvPr id="2" name="Text Placeholder 1">
            <a:extLst>
              <a:ext uri="{FF2B5EF4-FFF2-40B4-BE49-F238E27FC236}">
                <a16:creationId xmlns:a16="http://schemas.microsoft.com/office/drawing/2014/main" id="{ACB4BBBE-ED86-46BF-517F-43F38E27692A}"/>
              </a:ext>
            </a:extLst>
          </p:cNvPr>
          <p:cNvSpPr>
            <a:spLocks noGrp="1"/>
          </p:cNvSpPr>
          <p:nvPr>
            <p:ph idx="1"/>
          </p:nvPr>
        </p:nvSpPr>
        <p:spPr/>
        <p:txBody>
          <a:bodyPr>
            <a:normAutofit/>
          </a:bodyPr>
          <a:lstStyle/>
          <a:p>
            <a:pPr marL="457200" indent="-457200" algn="ctr">
              <a:buFont typeface="+mj-lt"/>
              <a:buAutoNum type="arabicPeriod"/>
            </a:pPr>
            <a:r>
              <a:rPr lang="en-GB" sz="3600" dirty="0"/>
              <a:t>Who does it affect?</a:t>
            </a:r>
          </a:p>
          <a:p>
            <a:pPr marL="457200" indent="-457200" algn="ctr">
              <a:buFont typeface="+mj-lt"/>
              <a:buAutoNum type="arabicPeriod"/>
            </a:pPr>
            <a:r>
              <a:rPr lang="en-GB" sz="3600" dirty="0"/>
              <a:t>The application process</a:t>
            </a:r>
          </a:p>
          <a:p>
            <a:pPr marL="457200" indent="-457200" algn="ctr">
              <a:buFont typeface="+mj-lt"/>
              <a:buAutoNum type="arabicPeriod"/>
            </a:pPr>
            <a:r>
              <a:rPr lang="en-GB" sz="3600" dirty="0"/>
              <a:t>What is involved?</a:t>
            </a:r>
          </a:p>
          <a:p>
            <a:pPr marL="457200" indent="-457200" algn="ctr">
              <a:buFont typeface="+mj-lt"/>
              <a:buAutoNum type="arabicPeriod"/>
            </a:pPr>
            <a:r>
              <a:rPr lang="en-GB" sz="3600" dirty="0"/>
              <a:t>Preparing for a competitive application</a:t>
            </a:r>
          </a:p>
          <a:p>
            <a:pPr marL="457200" indent="-457200" algn="ctr">
              <a:buFont typeface="+mj-lt"/>
              <a:buAutoNum type="arabicPeriod"/>
            </a:pPr>
            <a:r>
              <a:rPr lang="en-GB" sz="3600" dirty="0"/>
              <a:t>The interview</a:t>
            </a:r>
          </a:p>
          <a:p>
            <a:pPr marL="457200" indent="-457200" algn="ctr">
              <a:buFont typeface="+mj-lt"/>
              <a:buAutoNum type="arabicPeriod"/>
            </a:pPr>
            <a:r>
              <a:rPr lang="en-GB" sz="3600" dirty="0"/>
              <a:t>Recent results</a:t>
            </a:r>
          </a:p>
          <a:p>
            <a:pPr algn="ctr"/>
            <a:endParaRPr lang="en-US" sz="3600" dirty="0"/>
          </a:p>
        </p:txBody>
      </p:sp>
    </p:spTree>
    <p:extLst>
      <p:ext uri="{BB962C8B-B14F-4D97-AF65-F5344CB8AC3E}">
        <p14:creationId xmlns:p14="http://schemas.microsoft.com/office/powerpoint/2010/main" val="2752528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C2416-78EA-4FD2-89E5-02677B79EED3}"/>
              </a:ext>
            </a:extLst>
          </p:cNvPr>
          <p:cNvSpPr>
            <a:spLocks noGrp="1"/>
          </p:cNvSpPr>
          <p:nvPr>
            <p:ph type="title"/>
          </p:nvPr>
        </p:nvSpPr>
        <p:spPr/>
        <p:txBody>
          <a:bodyPr/>
          <a:lstStyle/>
          <a:p>
            <a:r>
              <a:rPr lang="en-GB" dirty="0">
                <a:solidFill>
                  <a:schemeClr val="tx2"/>
                </a:solidFill>
              </a:rPr>
              <a:t>Who does it affect?</a:t>
            </a:r>
          </a:p>
        </p:txBody>
      </p:sp>
      <p:sp>
        <p:nvSpPr>
          <p:cNvPr id="3" name="Content Placeholder 2">
            <a:extLst>
              <a:ext uri="{FF2B5EF4-FFF2-40B4-BE49-F238E27FC236}">
                <a16:creationId xmlns:a16="http://schemas.microsoft.com/office/drawing/2014/main" id="{11EC7859-79F8-4CD2-8FF0-A9140585491A}"/>
              </a:ext>
            </a:extLst>
          </p:cNvPr>
          <p:cNvSpPr>
            <a:spLocks noGrp="1"/>
          </p:cNvSpPr>
          <p:nvPr>
            <p:ph idx="1"/>
          </p:nvPr>
        </p:nvSpPr>
        <p:spPr/>
        <p:txBody>
          <a:bodyPr>
            <a:normAutofit/>
          </a:bodyPr>
          <a:lstStyle/>
          <a:p>
            <a:pPr marL="514350" indent="-514350" algn="ctr">
              <a:buFont typeface="+mj-lt"/>
              <a:buAutoNum type="arabicPeriod"/>
            </a:pPr>
            <a:r>
              <a:rPr lang="en-GB" sz="4400" dirty="0">
                <a:solidFill>
                  <a:schemeClr val="tx2">
                    <a:lumMod val="75000"/>
                  </a:schemeClr>
                </a:solidFill>
              </a:rPr>
              <a:t>Applicants to the Universities of Oxford and Cambridge</a:t>
            </a:r>
          </a:p>
          <a:p>
            <a:pPr marL="514350" indent="-514350" algn="ctr">
              <a:buFont typeface="+mj-lt"/>
              <a:buAutoNum type="arabicPeriod"/>
            </a:pPr>
            <a:endParaRPr lang="en-GB" sz="4400" dirty="0">
              <a:solidFill>
                <a:schemeClr val="tx2">
                  <a:lumMod val="75000"/>
                </a:schemeClr>
              </a:solidFill>
            </a:endParaRPr>
          </a:p>
          <a:p>
            <a:pPr marL="514350" indent="-514350" algn="ctr">
              <a:buFont typeface="+mj-lt"/>
              <a:buAutoNum type="arabicPeriod"/>
            </a:pPr>
            <a:r>
              <a:rPr lang="en-GB" sz="4400" dirty="0">
                <a:solidFill>
                  <a:schemeClr val="tx2">
                    <a:lumMod val="75000"/>
                  </a:schemeClr>
                </a:solidFill>
              </a:rPr>
              <a:t>Students of Medicine, Veterinary Medicine and Dentistry in the UK</a:t>
            </a:r>
          </a:p>
          <a:p>
            <a:pPr algn="ctr"/>
            <a:endParaRPr lang="en-GB" sz="4400" dirty="0"/>
          </a:p>
        </p:txBody>
      </p:sp>
    </p:spTree>
    <p:extLst>
      <p:ext uri="{BB962C8B-B14F-4D97-AF65-F5344CB8AC3E}">
        <p14:creationId xmlns:p14="http://schemas.microsoft.com/office/powerpoint/2010/main" val="2288679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23367B9-68B6-4A69-B2A5-EF25BA87ECD7}"/>
              </a:ext>
            </a:extLst>
          </p:cNvPr>
          <p:cNvSpPr txBox="1">
            <a:spLocks/>
          </p:cNvSpPr>
          <p:nvPr/>
        </p:nvSpPr>
        <p:spPr>
          <a:xfrm>
            <a:off x="-288158" y="456289"/>
            <a:ext cx="6857636" cy="13255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b="1" kern="1200">
                <a:solidFill>
                  <a:schemeClr val="tx1"/>
                </a:solidFill>
                <a:latin typeface="+mn-lt"/>
                <a:ea typeface="+mj-ea"/>
                <a:cs typeface="+mj-cs"/>
              </a:defRPr>
            </a:lvl1pPr>
          </a:lstStyle>
          <a:p>
            <a:r>
              <a:rPr lang="en-GB" u="sng" dirty="0">
                <a:solidFill>
                  <a:srgbClr val="660066"/>
                </a:solidFill>
              </a:rPr>
              <a:t>The Early Entry Timeline</a:t>
            </a:r>
          </a:p>
        </p:txBody>
      </p:sp>
      <p:cxnSp>
        <p:nvCxnSpPr>
          <p:cNvPr id="5" name="Straight Connector 4">
            <a:extLst>
              <a:ext uri="{FF2B5EF4-FFF2-40B4-BE49-F238E27FC236}">
                <a16:creationId xmlns:a16="http://schemas.microsoft.com/office/drawing/2014/main" id="{648F9503-1D33-4094-B695-48F9E1F17D3C}"/>
              </a:ext>
            </a:extLst>
          </p:cNvPr>
          <p:cNvCxnSpPr/>
          <p:nvPr/>
        </p:nvCxnSpPr>
        <p:spPr>
          <a:xfrm>
            <a:off x="2032974" y="3429000"/>
            <a:ext cx="7776864" cy="0"/>
          </a:xfrm>
          <a:prstGeom prst="line">
            <a:avLst/>
          </a:prstGeom>
          <a:ln w="38100">
            <a:solidFill>
              <a:srgbClr val="660066"/>
            </a:solidFill>
          </a:ln>
        </p:spPr>
        <p:style>
          <a:lnRef idx="1">
            <a:schemeClr val="accent5"/>
          </a:lnRef>
          <a:fillRef idx="0">
            <a:schemeClr val="accent5"/>
          </a:fillRef>
          <a:effectRef idx="0">
            <a:schemeClr val="accent5"/>
          </a:effectRef>
          <a:fontRef idx="minor">
            <a:schemeClr val="tx1"/>
          </a:fontRef>
        </p:style>
      </p:cxnSp>
      <p:sp>
        <p:nvSpPr>
          <p:cNvPr id="6" name="TextBox 5">
            <a:extLst>
              <a:ext uri="{FF2B5EF4-FFF2-40B4-BE49-F238E27FC236}">
                <a16:creationId xmlns:a16="http://schemas.microsoft.com/office/drawing/2014/main" id="{A92BA0BB-88D0-4101-9CAB-14E1A5551959}"/>
              </a:ext>
            </a:extLst>
          </p:cNvPr>
          <p:cNvSpPr txBox="1"/>
          <p:nvPr/>
        </p:nvSpPr>
        <p:spPr>
          <a:xfrm>
            <a:off x="1449874" y="1846303"/>
            <a:ext cx="1619672" cy="1326319"/>
          </a:xfrm>
          <a:prstGeom prst="rect">
            <a:avLst/>
          </a:prstGeom>
          <a:noFill/>
        </p:spPr>
        <p:txBody>
          <a:bodyPr wrap="square" rtlCol="0">
            <a:spAutoFit/>
          </a:bodyPr>
          <a:lstStyle/>
          <a:p>
            <a:pPr algn="ctr"/>
            <a:r>
              <a:rPr lang="en-GB" sz="1600" dirty="0">
                <a:solidFill>
                  <a:srgbClr val="0070C0"/>
                </a:solidFill>
              </a:rPr>
              <a:t>Decide on a course/career and an institution – is it early entry?</a:t>
            </a:r>
          </a:p>
        </p:txBody>
      </p:sp>
      <p:sp>
        <p:nvSpPr>
          <p:cNvPr id="7" name="TextBox 6">
            <a:extLst>
              <a:ext uri="{FF2B5EF4-FFF2-40B4-BE49-F238E27FC236}">
                <a16:creationId xmlns:a16="http://schemas.microsoft.com/office/drawing/2014/main" id="{6AAA54F9-AC71-4207-A475-932BACB1530D}"/>
              </a:ext>
            </a:extLst>
          </p:cNvPr>
          <p:cNvSpPr txBox="1"/>
          <p:nvPr/>
        </p:nvSpPr>
        <p:spPr>
          <a:xfrm>
            <a:off x="2212236" y="3822139"/>
            <a:ext cx="1584934" cy="830997"/>
          </a:xfrm>
          <a:prstGeom prst="rect">
            <a:avLst/>
          </a:prstGeom>
          <a:noFill/>
        </p:spPr>
        <p:txBody>
          <a:bodyPr wrap="square" rtlCol="0">
            <a:spAutoFit/>
          </a:bodyPr>
          <a:lstStyle/>
          <a:p>
            <a:pPr algn="ctr"/>
            <a:r>
              <a:rPr lang="en-GB" sz="1600" dirty="0">
                <a:solidFill>
                  <a:srgbClr val="0070C0"/>
                </a:solidFill>
              </a:rPr>
              <a:t>Research the entry requirements</a:t>
            </a:r>
          </a:p>
        </p:txBody>
      </p:sp>
      <p:sp>
        <p:nvSpPr>
          <p:cNvPr id="8" name="TextBox 7">
            <a:extLst>
              <a:ext uri="{FF2B5EF4-FFF2-40B4-BE49-F238E27FC236}">
                <a16:creationId xmlns:a16="http://schemas.microsoft.com/office/drawing/2014/main" id="{0EA2A4C7-6E88-4E74-8F7A-31CDA0F6DA21}"/>
              </a:ext>
            </a:extLst>
          </p:cNvPr>
          <p:cNvSpPr txBox="1"/>
          <p:nvPr/>
        </p:nvSpPr>
        <p:spPr>
          <a:xfrm>
            <a:off x="3362949" y="1850846"/>
            <a:ext cx="2127754" cy="847167"/>
          </a:xfrm>
          <a:prstGeom prst="rect">
            <a:avLst/>
          </a:prstGeom>
          <a:noFill/>
        </p:spPr>
        <p:txBody>
          <a:bodyPr wrap="square" rtlCol="0">
            <a:spAutoFit/>
          </a:bodyPr>
          <a:lstStyle/>
          <a:p>
            <a:pPr algn="ctr"/>
            <a:r>
              <a:rPr lang="en-GB" sz="1600" dirty="0">
                <a:solidFill>
                  <a:srgbClr val="0070C0"/>
                </a:solidFill>
              </a:rPr>
              <a:t>If Oxbridge, choose a College or open application</a:t>
            </a:r>
          </a:p>
        </p:txBody>
      </p:sp>
      <p:sp>
        <p:nvSpPr>
          <p:cNvPr id="9" name="TextBox 8">
            <a:extLst>
              <a:ext uri="{FF2B5EF4-FFF2-40B4-BE49-F238E27FC236}">
                <a16:creationId xmlns:a16="http://schemas.microsoft.com/office/drawing/2014/main" id="{1FF0C0E7-9E6F-456A-AEA4-9F4C4AF17886}"/>
              </a:ext>
            </a:extLst>
          </p:cNvPr>
          <p:cNvSpPr txBox="1"/>
          <p:nvPr/>
        </p:nvSpPr>
        <p:spPr>
          <a:xfrm>
            <a:off x="3257110" y="5242790"/>
            <a:ext cx="1872208" cy="1077218"/>
          </a:xfrm>
          <a:prstGeom prst="rect">
            <a:avLst/>
          </a:prstGeom>
          <a:noFill/>
        </p:spPr>
        <p:txBody>
          <a:bodyPr wrap="square" rtlCol="0">
            <a:spAutoFit/>
          </a:bodyPr>
          <a:lstStyle/>
          <a:p>
            <a:pPr algn="ctr"/>
            <a:r>
              <a:rPr lang="en-GB" sz="1600" dirty="0">
                <a:solidFill>
                  <a:srgbClr val="0070C0"/>
                </a:solidFill>
              </a:rPr>
              <a:t>Preparation for and writing of personal statement and application</a:t>
            </a:r>
          </a:p>
        </p:txBody>
      </p:sp>
      <p:sp>
        <p:nvSpPr>
          <p:cNvPr id="10" name="TextBox 9">
            <a:extLst>
              <a:ext uri="{FF2B5EF4-FFF2-40B4-BE49-F238E27FC236}">
                <a16:creationId xmlns:a16="http://schemas.microsoft.com/office/drawing/2014/main" id="{1794F663-6B3A-4B25-99A2-C6FB2A1D9C23}"/>
              </a:ext>
            </a:extLst>
          </p:cNvPr>
          <p:cNvSpPr txBox="1"/>
          <p:nvPr/>
        </p:nvSpPr>
        <p:spPr>
          <a:xfrm>
            <a:off x="4553254" y="3851129"/>
            <a:ext cx="1872208" cy="1077218"/>
          </a:xfrm>
          <a:prstGeom prst="rect">
            <a:avLst/>
          </a:prstGeom>
          <a:noFill/>
        </p:spPr>
        <p:txBody>
          <a:bodyPr wrap="square" rtlCol="0">
            <a:spAutoFit/>
          </a:bodyPr>
          <a:lstStyle/>
          <a:p>
            <a:pPr algn="ctr"/>
            <a:r>
              <a:rPr lang="en-GB" sz="1600" dirty="0">
                <a:solidFill>
                  <a:srgbClr val="0070C0"/>
                </a:solidFill>
              </a:rPr>
              <a:t>Check admission assessment requirements and deadlines</a:t>
            </a:r>
          </a:p>
        </p:txBody>
      </p:sp>
      <p:sp>
        <p:nvSpPr>
          <p:cNvPr id="11" name="TextBox 10">
            <a:extLst>
              <a:ext uri="{FF2B5EF4-FFF2-40B4-BE49-F238E27FC236}">
                <a16:creationId xmlns:a16="http://schemas.microsoft.com/office/drawing/2014/main" id="{BA978D70-E7BA-4A18-8734-29212974BF2F}"/>
              </a:ext>
            </a:extLst>
          </p:cNvPr>
          <p:cNvSpPr txBox="1"/>
          <p:nvPr/>
        </p:nvSpPr>
        <p:spPr>
          <a:xfrm>
            <a:off x="5561366" y="2348880"/>
            <a:ext cx="1872208" cy="830997"/>
          </a:xfrm>
          <a:prstGeom prst="rect">
            <a:avLst/>
          </a:prstGeom>
          <a:noFill/>
        </p:spPr>
        <p:txBody>
          <a:bodyPr wrap="square" rtlCol="0">
            <a:spAutoFit/>
          </a:bodyPr>
          <a:lstStyle/>
          <a:p>
            <a:pPr algn="ctr"/>
            <a:r>
              <a:rPr lang="en-GB" sz="1600" b="1" dirty="0">
                <a:solidFill>
                  <a:srgbClr val="002060"/>
                </a:solidFill>
              </a:rPr>
              <a:t>UCAS application deadline -</a:t>
            </a:r>
          </a:p>
          <a:p>
            <a:pPr algn="ctr"/>
            <a:r>
              <a:rPr lang="en-GB" sz="1600" b="1" dirty="0">
                <a:solidFill>
                  <a:srgbClr val="002060"/>
                </a:solidFill>
              </a:rPr>
              <a:t>15</a:t>
            </a:r>
            <a:r>
              <a:rPr lang="en-GB" sz="1600" b="1" baseline="30000" dirty="0">
                <a:solidFill>
                  <a:srgbClr val="002060"/>
                </a:solidFill>
              </a:rPr>
              <a:t>th</a:t>
            </a:r>
            <a:r>
              <a:rPr lang="en-GB" sz="1600" b="1" dirty="0">
                <a:solidFill>
                  <a:srgbClr val="002060"/>
                </a:solidFill>
              </a:rPr>
              <a:t> October</a:t>
            </a:r>
          </a:p>
        </p:txBody>
      </p:sp>
      <p:sp>
        <p:nvSpPr>
          <p:cNvPr id="12" name="TextBox 11">
            <a:extLst>
              <a:ext uri="{FF2B5EF4-FFF2-40B4-BE49-F238E27FC236}">
                <a16:creationId xmlns:a16="http://schemas.microsoft.com/office/drawing/2014/main" id="{18D1FC99-733E-4C8B-BB12-E372E87F9127}"/>
              </a:ext>
            </a:extLst>
          </p:cNvPr>
          <p:cNvSpPr txBox="1"/>
          <p:nvPr/>
        </p:nvSpPr>
        <p:spPr>
          <a:xfrm>
            <a:off x="6569478" y="4820206"/>
            <a:ext cx="1872208" cy="1077218"/>
          </a:xfrm>
          <a:prstGeom prst="rect">
            <a:avLst/>
          </a:prstGeom>
          <a:noFill/>
        </p:spPr>
        <p:txBody>
          <a:bodyPr wrap="square" rtlCol="0">
            <a:spAutoFit/>
          </a:bodyPr>
          <a:lstStyle/>
          <a:p>
            <a:pPr algn="ctr"/>
            <a:r>
              <a:rPr lang="en-GB" sz="1600" dirty="0">
                <a:solidFill>
                  <a:srgbClr val="002060"/>
                </a:solidFill>
              </a:rPr>
              <a:t>Additional requirements e.g. My Cambridge Application</a:t>
            </a:r>
          </a:p>
        </p:txBody>
      </p:sp>
      <p:sp>
        <p:nvSpPr>
          <p:cNvPr id="13" name="TextBox 12">
            <a:extLst>
              <a:ext uri="{FF2B5EF4-FFF2-40B4-BE49-F238E27FC236}">
                <a16:creationId xmlns:a16="http://schemas.microsoft.com/office/drawing/2014/main" id="{06C2E894-0F0C-4DC6-8D1A-DDD35664ED54}"/>
              </a:ext>
            </a:extLst>
          </p:cNvPr>
          <p:cNvSpPr txBox="1"/>
          <p:nvPr/>
        </p:nvSpPr>
        <p:spPr>
          <a:xfrm>
            <a:off x="7234426" y="1476169"/>
            <a:ext cx="1872208" cy="1077218"/>
          </a:xfrm>
          <a:prstGeom prst="rect">
            <a:avLst/>
          </a:prstGeom>
          <a:noFill/>
        </p:spPr>
        <p:txBody>
          <a:bodyPr wrap="square" rtlCol="0">
            <a:spAutoFit/>
          </a:bodyPr>
          <a:lstStyle/>
          <a:p>
            <a:pPr algn="ctr"/>
            <a:r>
              <a:rPr lang="en-GB" sz="1600" dirty="0">
                <a:solidFill>
                  <a:srgbClr val="002060"/>
                </a:solidFill>
              </a:rPr>
              <a:t>Submit written work and/or take admission assessments</a:t>
            </a:r>
          </a:p>
        </p:txBody>
      </p:sp>
      <p:sp>
        <p:nvSpPr>
          <p:cNvPr id="14" name="TextBox 13">
            <a:extLst>
              <a:ext uri="{FF2B5EF4-FFF2-40B4-BE49-F238E27FC236}">
                <a16:creationId xmlns:a16="http://schemas.microsoft.com/office/drawing/2014/main" id="{E3EAB349-FD46-4359-92AB-688BDD5D8738}"/>
              </a:ext>
            </a:extLst>
          </p:cNvPr>
          <p:cNvSpPr txBox="1"/>
          <p:nvPr/>
        </p:nvSpPr>
        <p:spPr>
          <a:xfrm>
            <a:off x="7937630" y="3828230"/>
            <a:ext cx="1872208" cy="830997"/>
          </a:xfrm>
          <a:prstGeom prst="rect">
            <a:avLst/>
          </a:prstGeom>
          <a:noFill/>
        </p:spPr>
        <p:txBody>
          <a:bodyPr wrap="square" rtlCol="0">
            <a:spAutoFit/>
          </a:bodyPr>
          <a:lstStyle/>
          <a:p>
            <a:pPr algn="ctr"/>
            <a:r>
              <a:rPr lang="en-GB" sz="1600" dirty="0">
                <a:solidFill>
                  <a:srgbClr val="002060"/>
                </a:solidFill>
              </a:rPr>
              <a:t>Interview</a:t>
            </a:r>
          </a:p>
          <a:p>
            <a:pPr algn="ctr"/>
            <a:r>
              <a:rPr lang="en-GB" sz="1600" dirty="0">
                <a:solidFill>
                  <a:srgbClr val="002060"/>
                </a:solidFill>
              </a:rPr>
              <a:t>(December onwards)</a:t>
            </a:r>
          </a:p>
        </p:txBody>
      </p:sp>
      <p:sp>
        <p:nvSpPr>
          <p:cNvPr id="15" name="TextBox 14">
            <a:extLst>
              <a:ext uri="{FF2B5EF4-FFF2-40B4-BE49-F238E27FC236}">
                <a16:creationId xmlns:a16="http://schemas.microsoft.com/office/drawing/2014/main" id="{9BBFD8C0-C99B-457E-93E3-F024C68FD46B}"/>
              </a:ext>
            </a:extLst>
          </p:cNvPr>
          <p:cNvSpPr txBox="1"/>
          <p:nvPr/>
        </p:nvSpPr>
        <p:spPr>
          <a:xfrm>
            <a:off x="8718768" y="2509344"/>
            <a:ext cx="1667134" cy="830997"/>
          </a:xfrm>
          <a:prstGeom prst="rect">
            <a:avLst/>
          </a:prstGeom>
          <a:noFill/>
        </p:spPr>
        <p:txBody>
          <a:bodyPr wrap="square" rtlCol="0">
            <a:spAutoFit/>
          </a:bodyPr>
          <a:lstStyle/>
          <a:p>
            <a:pPr algn="ctr"/>
            <a:r>
              <a:rPr lang="en-GB" sz="1600" b="1" dirty="0">
                <a:solidFill>
                  <a:srgbClr val="002060"/>
                </a:solidFill>
              </a:rPr>
              <a:t>Decision</a:t>
            </a:r>
          </a:p>
          <a:p>
            <a:pPr algn="ctr"/>
            <a:r>
              <a:rPr lang="en-GB" sz="1600" b="1" dirty="0">
                <a:solidFill>
                  <a:srgbClr val="002060"/>
                </a:solidFill>
              </a:rPr>
              <a:t>(January onwards)</a:t>
            </a:r>
          </a:p>
        </p:txBody>
      </p:sp>
      <p:cxnSp>
        <p:nvCxnSpPr>
          <p:cNvPr id="16" name="Straight Connector 15">
            <a:extLst>
              <a:ext uri="{FF2B5EF4-FFF2-40B4-BE49-F238E27FC236}">
                <a16:creationId xmlns:a16="http://schemas.microsoft.com/office/drawing/2014/main" id="{F162221C-F528-435B-A081-9CD3AB3B3A13}"/>
              </a:ext>
            </a:extLst>
          </p:cNvPr>
          <p:cNvCxnSpPr/>
          <p:nvPr/>
        </p:nvCxnSpPr>
        <p:spPr>
          <a:xfrm flipV="1">
            <a:off x="2248998" y="3173057"/>
            <a:ext cx="0" cy="256378"/>
          </a:xfrm>
          <a:prstGeom prst="line">
            <a:avLst/>
          </a:prstGeom>
          <a:ln w="19050">
            <a:solidFill>
              <a:srgbClr val="66006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EAD3065-5DF1-460F-B199-A65875D1A909}"/>
              </a:ext>
            </a:extLst>
          </p:cNvPr>
          <p:cNvCxnSpPr/>
          <p:nvPr/>
        </p:nvCxnSpPr>
        <p:spPr>
          <a:xfrm flipV="1">
            <a:off x="2969078" y="3429000"/>
            <a:ext cx="0" cy="422129"/>
          </a:xfrm>
          <a:prstGeom prst="line">
            <a:avLst/>
          </a:prstGeom>
          <a:ln w="19050">
            <a:solidFill>
              <a:srgbClr val="660066"/>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317B255-20E3-4438-B76E-57B6E3C54175}"/>
              </a:ext>
            </a:extLst>
          </p:cNvPr>
          <p:cNvCxnSpPr/>
          <p:nvPr/>
        </p:nvCxnSpPr>
        <p:spPr>
          <a:xfrm flipV="1">
            <a:off x="4193214" y="3429000"/>
            <a:ext cx="0" cy="1813790"/>
          </a:xfrm>
          <a:prstGeom prst="line">
            <a:avLst/>
          </a:prstGeom>
          <a:ln w="19050">
            <a:solidFill>
              <a:srgbClr val="660066"/>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03538FA4-712A-4514-874E-FF751C255DFD}"/>
              </a:ext>
            </a:extLst>
          </p:cNvPr>
          <p:cNvCxnSpPr>
            <a:endCxn id="8" idx="2"/>
          </p:cNvCxnSpPr>
          <p:nvPr/>
        </p:nvCxnSpPr>
        <p:spPr>
          <a:xfrm flipV="1">
            <a:off x="4426826" y="2698013"/>
            <a:ext cx="0" cy="731423"/>
          </a:xfrm>
          <a:prstGeom prst="line">
            <a:avLst/>
          </a:prstGeom>
          <a:ln w="19050">
            <a:solidFill>
              <a:srgbClr val="660066"/>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FF4B16F-E47E-4182-80FE-D4B3FCABAF24}"/>
              </a:ext>
            </a:extLst>
          </p:cNvPr>
          <p:cNvCxnSpPr>
            <a:stCxn id="10" idx="0"/>
          </p:cNvCxnSpPr>
          <p:nvPr/>
        </p:nvCxnSpPr>
        <p:spPr>
          <a:xfrm flipV="1">
            <a:off x="5489358" y="3429000"/>
            <a:ext cx="0" cy="422129"/>
          </a:xfrm>
          <a:prstGeom prst="line">
            <a:avLst/>
          </a:prstGeom>
          <a:ln w="19050">
            <a:solidFill>
              <a:srgbClr val="660066"/>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440266E-8269-46F1-AC22-177EE3FF1884}"/>
              </a:ext>
            </a:extLst>
          </p:cNvPr>
          <p:cNvCxnSpPr/>
          <p:nvPr/>
        </p:nvCxnSpPr>
        <p:spPr>
          <a:xfrm flipV="1">
            <a:off x="6414464" y="3173057"/>
            <a:ext cx="0" cy="256378"/>
          </a:xfrm>
          <a:prstGeom prst="line">
            <a:avLst/>
          </a:prstGeom>
          <a:ln w="19050">
            <a:solidFill>
              <a:srgbClr val="660066"/>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458558F-45BF-4FF6-BAE6-4A3247011A7B}"/>
              </a:ext>
            </a:extLst>
          </p:cNvPr>
          <p:cNvCxnSpPr/>
          <p:nvPr/>
        </p:nvCxnSpPr>
        <p:spPr>
          <a:xfrm flipV="1">
            <a:off x="7505582" y="3429000"/>
            <a:ext cx="0" cy="1368152"/>
          </a:xfrm>
          <a:prstGeom prst="line">
            <a:avLst/>
          </a:prstGeom>
          <a:ln w="19050">
            <a:solidFill>
              <a:srgbClr val="660066"/>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F8DD8AC-35FA-4640-81F4-29B824B0BA01}"/>
              </a:ext>
            </a:extLst>
          </p:cNvPr>
          <p:cNvCxnSpPr/>
          <p:nvPr/>
        </p:nvCxnSpPr>
        <p:spPr>
          <a:xfrm flipV="1">
            <a:off x="8153654" y="2592541"/>
            <a:ext cx="0" cy="836459"/>
          </a:xfrm>
          <a:prstGeom prst="line">
            <a:avLst/>
          </a:prstGeom>
          <a:ln w="19050">
            <a:solidFill>
              <a:srgbClr val="660066"/>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65FB160-1644-429E-BD20-A0D2F12DF16B}"/>
              </a:ext>
            </a:extLst>
          </p:cNvPr>
          <p:cNvCxnSpPr/>
          <p:nvPr/>
        </p:nvCxnSpPr>
        <p:spPr>
          <a:xfrm flipV="1">
            <a:off x="8891266" y="3426704"/>
            <a:ext cx="0" cy="422129"/>
          </a:xfrm>
          <a:prstGeom prst="line">
            <a:avLst/>
          </a:prstGeom>
          <a:ln w="19050">
            <a:solidFill>
              <a:srgbClr val="660066"/>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AB10561B-8766-405D-BC9E-689BDD28070D}"/>
              </a:ext>
            </a:extLst>
          </p:cNvPr>
          <p:cNvCxnSpPr/>
          <p:nvPr/>
        </p:nvCxnSpPr>
        <p:spPr>
          <a:xfrm flipV="1">
            <a:off x="9654872" y="3170326"/>
            <a:ext cx="0" cy="256378"/>
          </a:xfrm>
          <a:prstGeom prst="line">
            <a:avLst/>
          </a:prstGeom>
          <a:ln w="19050">
            <a:solidFill>
              <a:srgbClr val="66006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4161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EE5E6-5D3B-4302-A5A0-2248516B8DD5}"/>
              </a:ext>
            </a:extLst>
          </p:cNvPr>
          <p:cNvSpPr>
            <a:spLocks noGrp="1"/>
          </p:cNvSpPr>
          <p:nvPr>
            <p:ph type="title"/>
          </p:nvPr>
        </p:nvSpPr>
        <p:spPr/>
        <p:txBody>
          <a:bodyPr/>
          <a:lstStyle/>
          <a:p>
            <a:r>
              <a:rPr lang="en-GB" dirty="0">
                <a:solidFill>
                  <a:schemeClr val="tx2"/>
                </a:solidFill>
              </a:rPr>
              <a:t>Deadlines</a:t>
            </a:r>
          </a:p>
        </p:txBody>
      </p:sp>
      <p:sp>
        <p:nvSpPr>
          <p:cNvPr id="3" name="Content Placeholder 2">
            <a:extLst>
              <a:ext uri="{FF2B5EF4-FFF2-40B4-BE49-F238E27FC236}">
                <a16:creationId xmlns:a16="http://schemas.microsoft.com/office/drawing/2014/main" id="{DAE57E65-DB04-4815-9773-A1CB65E100D9}"/>
              </a:ext>
            </a:extLst>
          </p:cNvPr>
          <p:cNvSpPr>
            <a:spLocks noGrp="1"/>
          </p:cNvSpPr>
          <p:nvPr>
            <p:ph idx="1"/>
          </p:nvPr>
        </p:nvSpPr>
        <p:spPr/>
        <p:txBody>
          <a:bodyPr>
            <a:normAutofit lnSpcReduction="10000"/>
          </a:bodyPr>
          <a:lstStyle/>
          <a:p>
            <a:pPr marL="457200" indent="-457200" algn="ctr">
              <a:lnSpc>
                <a:spcPct val="90000"/>
              </a:lnSpc>
              <a:buFont typeface="Arial" panose="020B0604020202020204" pitchFamily="34" charset="0"/>
              <a:buChar char="•"/>
            </a:pPr>
            <a:r>
              <a:rPr lang="en-GB" dirty="0">
                <a:solidFill>
                  <a:schemeClr val="tx2">
                    <a:lumMod val="75000"/>
                  </a:schemeClr>
                </a:solidFill>
              </a:rPr>
              <a:t>The deadline for early UK entrants is </a:t>
            </a:r>
            <a:r>
              <a:rPr lang="en-GB" b="1" dirty="0">
                <a:solidFill>
                  <a:schemeClr val="tx2">
                    <a:lumMod val="75000"/>
                  </a:schemeClr>
                </a:solidFill>
              </a:rPr>
              <a:t>15</a:t>
            </a:r>
            <a:r>
              <a:rPr lang="en-GB" b="1" baseline="30000" dirty="0">
                <a:solidFill>
                  <a:schemeClr val="tx2">
                    <a:lumMod val="75000"/>
                  </a:schemeClr>
                </a:solidFill>
              </a:rPr>
              <a:t>th</a:t>
            </a:r>
            <a:r>
              <a:rPr lang="en-GB" b="1" dirty="0">
                <a:solidFill>
                  <a:schemeClr val="tx2">
                    <a:lumMod val="75000"/>
                  </a:schemeClr>
                </a:solidFill>
              </a:rPr>
              <a:t> October – internal deadline 7</a:t>
            </a:r>
            <a:r>
              <a:rPr lang="en-GB" b="1" baseline="30000" dirty="0">
                <a:solidFill>
                  <a:schemeClr val="tx2">
                    <a:lumMod val="75000"/>
                  </a:schemeClr>
                </a:solidFill>
              </a:rPr>
              <a:t>th</a:t>
            </a:r>
            <a:r>
              <a:rPr lang="en-GB" b="1" dirty="0">
                <a:solidFill>
                  <a:schemeClr val="tx2">
                    <a:lumMod val="75000"/>
                  </a:schemeClr>
                </a:solidFill>
              </a:rPr>
              <a:t> October.</a:t>
            </a:r>
            <a:endParaRPr lang="en-GB" dirty="0">
              <a:solidFill>
                <a:schemeClr val="tx2">
                  <a:lumMod val="75000"/>
                </a:schemeClr>
              </a:solidFill>
            </a:endParaRPr>
          </a:p>
          <a:p>
            <a:pPr marL="457200" indent="-457200" algn="ctr">
              <a:lnSpc>
                <a:spcPct val="90000"/>
              </a:lnSpc>
              <a:buFont typeface="Arial" panose="020B0604020202020204" pitchFamily="34" charset="0"/>
              <a:buChar char="•"/>
            </a:pPr>
            <a:r>
              <a:rPr lang="en-GB" dirty="0">
                <a:solidFill>
                  <a:schemeClr val="tx2">
                    <a:lumMod val="75000"/>
                  </a:schemeClr>
                </a:solidFill>
              </a:rPr>
              <a:t>Students need to get their applications completed by middle of September.</a:t>
            </a:r>
          </a:p>
          <a:p>
            <a:pPr marL="457200" indent="-457200" algn="ctr">
              <a:lnSpc>
                <a:spcPct val="90000"/>
              </a:lnSpc>
              <a:buFont typeface="Arial" panose="020B0604020202020204" pitchFamily="34" charset="0"/>
              <a:buChar char="•"/>
            </a:pPr>
            <a:r>
              <a:rPr lang="en-GB" dirty="0">
                <a:solidFill>
                  <a:schemeClr val="tx2">
                    <a:lumMod val="75000"/>
                  </a:schemeClr>
                </a:solidFill>
              </a:rPr>
              <a:t>It is unlikely that it will be correct at the first go – so we need to see the application in early September.</a:t>
            </a:r>
          </a:p>
          <a:p>
            <a:pPr marL="457200" indent="-457200" algn="ctr">
              <a:lnSpc>
                <a:spcPct val="90000"/>
              </a:lnSpc>
              <a:buFont typeface="Arial" panose="020B0604020202020204" pitchFamily="34" charset="0"/>
              <a:buChar char="•"/>
            </a:pPr>
            <a:r>
              <a:rPr lang="en-GB" dirty="0">
                <a:solidFill>
                  <a:schemeClr val="tx2">
                    <a:lumMod val="75000"/>
                  </a:schemeClr>
                </a:solidFill>
              </a:rPr>
              <a:t>This allows us to make changes and still get the UCAS forms in by the deadline.</a:t>
            </a:r>
          </a:p>
          <a:p>
            <a:pPr marL="457200" indent="-457200" algn="ctr">
              <a:lnSpc>
                <a:spcPct val="90000"/>
              </a:lnSpc>
              <a:buFont typeface="Arial" panose="020B0604020202020204" pitchFamily="34" charset="0"/>
              <a:buChar char="•"/>
            </a:pPr>
            <a:r>
              <a:rPr lang="en-GB" dirty="0">
                <a:solidFill>
                  <a:schemeClr val="tx2">
                    <a:lumMod val="75000"/>
                  </a:schemeClr>
                </a:solidFill>
              </a:rPr>
              <a:t>Our work can take up to two weeks so it is vital that the students work to a mid-September completion.</a:t>
            </a:r>
          </a:p>
          <a:p>
            <a:pPr marL="457200" indent="-457200" algn="ctr">
              <a:buFont typeface="Arial" panose="020B0604020202020204" pitchFamily="34" charset="0"/>
              <a:buChar char="•"/>
            </a:pPr>
            <a:endParaRPr lang="en-GB" dirty="0"/>
          </a:p>
        </p:txBody>
      </p:sp>
    </p:spTree>
    <p:extLst>
      <p:ext uri="{BB962C8B-B14F-4D97-AF65-F5344CB8AC3E}">
        <p14:creationId xmlns:p14="http://schemas.microsoft.com/office/powerpoint/2010/main" val="1694971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74926-2151-4FA4-BD73-9827D072F4D2}"/>
              </a:ext>
            </a:extLst>
          </p:cNvPr>
          <p:cNvSpPr>
            <a:spLocks noGrp="1"/>
          </p:cNvSpPr>
          <p:nvPr>
            <p:ph type="title"/>
          </p:nvPr>
        </p:nvSpPr>
        <p:spPr/>
        <p:txBody>
          <a:bodyPr/>
          <a:lstStyle/>
          <a:p>
            <a:r>
              <a:rPr lang="en-GB" dirty="0">
                <a:solidFill>
                  <a:schemeClr val="tx2"/>
                </a:solidFill>
              </a:rPr>
              <a:t>Cambridge – Extra forms and essays</a:t>
            </a:r>
          </a:p>
        </p:txBody>
      </p:sp>
      <p:sp>
        <p:nvSpPr>
          <p:cNvPr id="3" name="Content Placeholder 2">
            <a:extLst>
              <a:ext uri="{FF2B5EF4-FFF2-40B4-BE49-F238E27FC236}">
                <a16:creationId xmlns:a16="http://schemas.microsoft.com/office/drawing/2014/main" id="{E9B591DD-722B-4854-9ED4-C52CCFD7B030}"/>
              </a:ext>
            </a:extLst>
          </p:cNvPr>
          <p:cNvSpPr>
            <a:spLocks noGrp="1"/>
          </p:cNvSpPr>
          <p:nvPr>
            <p:ph idx="1"/>
          </p:nvPr>
        </p:nvSpPr>
        <p:spPr/>
        <p:txBody>
          <a:bodyPr/>
          <a:lstStyle/>
          <a:p>
            <a:pPr marL="457200" indent="-457200" algn="ctr">
              <a:buFont typeface="Arial" panose="020B0604020202020204" pitchFamily="34" charset="0"/>
              <a:buChar char="•"/>
            </a:pPr>
            <a:r>
              <a:rPr lang="en-GB" dirty="0">
                <a:solidFill>
                  <a:schemeClr val="tx2">
                    <a:lumMod val="75000"/>
                  </a:schemeClr>
                </a:solidFill>
              </a:rPr>
              <a:t>University of Cambridge: an additional form to complete – My Cambridge. </a:t>
            </a:r>
          </a:p>
          <a:p>
            <a:pPr marL="457200" indent="-457200" algn="ctr">
              <a:buFont typeface="Arial" panose="020B0604020202020204" pitchFamily="34" charset="0"/>
              <a:buChar char="•"/>
            </a:pPr>
            <a:r>
              <a:rPr lang="en-GB" dirty="0">
                <a:solidFill>
                  <a:schemeClr val="tx2">
                    <a:lumMod val="75000"/>
                  </a:schemeClr>
                </a:solidFill>
              </a:rPr>
              <a:t>My Cambridge must be submitted by 18:00 hrs on the </a:t>
            </a:r>
            <a:r>
              <a:rPr lang="en-GB" b="1" dirty="0">
                <a:solidFill>
                  <a:schemeClr val="tx2">
                    <a:lumMod val="75000"/>
                  </a:schemeClr>
                </a:solidFill>
              </a:rPr>
              <a:t>22 October 2026 (for 2027 entry).</a:t>
            </a:r>
            <a:r>
              <a:rPr lang="en-GB" dirty="0">
                <a:solidFill>
                  <a:schemeClr val="tx2">
                    <a:lumMod val="75000"/>
                  </a:schemeClr>
                </a:solidFill>
              </a:rPr>
              <a:t> </a:t>
            </a:r>
          </a:p>
          <a:p>
            <a:pPr marL="457200" indent="-457200" algn="ctr">
              <a:buFont typeface="Arial" panose="020B0604020202020204" pitchFamily="34" charset="0"/>
              <a:buChar char="•"/>
            </a:pPr>
            <a:r>
              <a:rPr lang="en-GB" dirty="0">
                <a:solidFill>
                  <a:schemeClr val="tx2">
                    <a:lumMod val="75000"/>
                  </a:schemeClr>
                </a:solidFill>
              </a:rPr>
              <a:t>Sent out 48 hours after receipt of UCAS application - even more reason to get UCAS application in before 15 October to increase time available for My Cambridge</a:t>
            </a:r>
          </a:p>
          <a:p>
            <a:pPr marL="457200" indent="-457200" algn="ctr">
              <a:buFont typeface="Arial" panose="020B0604020202020204" pitchFamily="34" charset="0"/>
              <a:buChar char="•"/>
            </a:pPr>
            <a:r>
              <a:rPr lang="en-GB" dirty="0">
                <a:solidFill>
                  <a:schemeClr val="tx2">
                    <a:lumMod val="75000"/>
                  </a:schemeClr>
                </a:solidFill>
              </a:rPr>
              <a:t>Some Colleges require essays to be submitted for some subjects. This should be work that has already been completed and marked – deadlines vary, early to mid November.</a:t>
            </a:r>
          </a:p>
          <a:p>
            <a:pPr marL="457200" indent="-457200" algn="ctr">
              <a:buFont typeface="Arial" panose="020B0604020202020204" pitchFamily="34" charset="0"/>
              <a:buChar char="•"/>
            </a:pPr>
            <a:endParaRPr lang="en-GB" dirty="0"/>
          </a:p>
        </p:txBody>
      </p:sp>
    </p:spTree>
    <p:extLst>
      <p:ext uri="{BB962C8B-B14F-4D97-AF65-F5344CB8AC3E}">
        <p14:creationId xmlns:p14="http://schemas.microsoft.com/office/powerpoint/2010/main" val="2456895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DFD84-48DE-44FF-B2E3-4781E08AC6C2}"/>
              </a:ext>
            </a:extLst>
          </p:cNvPr>
          <p:cNvSpPr>
            <a:spLocks noGrp="1"/>
          </p:cNvSpPr>
          <p:nvPr>
            <p:ph type="title"/>
          </p:nvPr>
        </p:nvSpPr>
        <p:spPr/>
        <p:txBody>
          <a:bodyPr/>
          <a:lstStyle/>
          <a:p>
            <a:r>
              <a:rPr lang="en-GB" dirty="0">
                <a:solidFill>
                  <a:schemeClr val="tx2"/>
                </a:solidFill>
              </a:rPr>
              <a:t>Admissions tests – subject specific</a:t>
            </a:r>
          </a:p>
        </p:txBody>
      </p:sp>
      <p:sp>
        <p:nvSpPr>
          <p:cNvPr id="3" name="Content Placeholder 2">
            <a:extLst>
              <a:ext uri="{FF2B5EF4-FFF2-40B4-BE49-F238E27FC236}">
                <a16:creationId xmlns:a16="http://schemas.microsoft.com/office/drawing/2014/main" id="{19B53FC7-05D6-4A82-A7AC-20E37027F4DF}"/>
              </a:ext>
            </a:extLst>
          </p:cNvPr>
          <p:cNvSpPr>
            <a:spLocks noGrp="1"/>
          </p:cNvSpPr>
          <p:nvPr>
            <p:ph idx="1"/>
          </p:nvPr>
        </p:nvSpPr>
        <p:spPr/>
        <p:txBody>
          <a:bodyPr>
            <a:normAutofit lnSpcReduction="10000"/>
          </a:bodyPr>
          <a:lstStyle/>
          <a:p>
            <a:pPr marL="457200" indent="-457200" algn="ctr">
              <a:buFont typeface="Arial" panose="020B0604020202020204" pitchFamily="34" charset="0"/>
              <a:buChar char="•"/>
            </a:pPr>
            <a:r>
              <a:rPr lang="en-GB" dirty="0">
                <a:solidFill>
                  <a:schemeClr val="tx2">
                    <a:lumMod val="75000"/>
                  </a:schemeClr>
                </a:solidFill>
              </a:rPr>
              <a:t>These are undertaken either pre-interview or at-interview, depending on the course applied for.</a:t>
            </a:r>
          </a:p>
          <a:p>
            <a:pPr marL="457200" indent="-457200" algn="ctr">
              <a:buFont typeface="Arial" panose="020B0604020202020204" pitchFamily="34" charset="0"/>
              <a:buChar char="•"/>
            </a:pPr>
            <a:r>
              <a:rPr lang="en-GB" dirty="0">
                <a:solidFill>
                  <a:schemeClr val="tx2">
                    <a:lumMod val="75000"/>
                  </a:schemeClr>
                </a:solidFill>
              </a:rPr>
              <a:t>Some colleges will set their own admissions assessments.</a:t>
            </a:r>
          </a:p>
          <a:p>
            <a:pPr marL="457200" indent="-457200" algn="ctr">
              <a:buFont typeface="Arial" panose="020B0604020202020204" pitchFamily="34" charset="0"/>
              <a:buChar char="•"/>
            </a:pPr>
            <a:r>
              <a:rPr lang="en-GB" dirty="0">
                <a:solidFill>
                  <a:schemeClr val="tx2">
                    <a:lumMod val="75000"/>
                  </a:schemeClr>
                </a:solidFill>
              </a:rPr>
              <a:t>From this year both Oxford and Cambridge using common format testing: </a:t>
            </a:r>
          </a:p>
          <a:p>
            <a:pPr marL="457200" indent="-457200" algn="ctr">
              <a:buFont typeface="Arial" panose="020B0604020202020204" pitchFamily="34" charset="0"/>
              <a:buChar char="•"/>
            </a:pPr>
            <a:r>
              <a:rPr lang="en-GB" b="1" dirty="0">
                <a:solidFill>
                  <a:schemeClr val="tx2">
                    <a:lumMod val="75000"/>
                  </a:schemeClr>
                </a:solidFill>
              </a:rPr>
              <a:t>LNAT (Law National Aptitude Test), ESAT (Engineering and Science Admissions Test), TMUA (Test of Mathematics for University Admissions), TARA (Test of Academic Reasoning for Admissions).</a:t>
            </a:r>
          </a:p>
          <a:p>
            <a:pPr marL="457200" indent="-457200" algn="ctr">
              <a:buFont typeface="Arial" panose="020B0604020202020204" pitchFamily="34" charset="0"/>
              <a:buChar char="•"/>
            </a:pPr>
            <a:r>
              <a:rPr lang="en-GB" dirty="0">
                <a:solidFill>
                  <a:schemeClr val="tx2">
                    <a:lumMod val="75000"/>
                  </a:schemeClr>
                </a:solidFill>
              </a:rPr>
              <a:t>Check University websites and UCAS carefully to see what you need to do!</a:t>
            </a:r>
          </a:p>
        </p:txBody>
      </p:sp>
    </p:spTree>
    <p:extLst>
      <p:ext uri="{BB962C8B-B14F-4D97-AF65-F5344CB8AC3E}">
        <p14:creationId xmlns:p14="http://schemas.microsoft.com/office/powerpoint/2010/main" val="2850338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1A028-32DB-4A3C-B014-6B1E7BD4A448}"/>
              </a:ext>
            </a:extLst>
          </p:cNvPr>
          <p:cNvSpPr>
            <a:spLocks noGrp="1"/>
          </p:cNvSpPr>
          <p:nvPr>
            <p:ph type="title"/>
          </p:nvPr>
        </p:nvSpPr>
        <p:spPr/>
        <p:txBody>
          <a:bodyPr/>
          <a:lstStyle/>
          <a:p>
            <a:r>
              <a:rPr lang="en-GB" dirty="0">
                <a:solidFill>
                  <a:schemeClr val="tx2"/>
                </a:solidFill>
              </a:rPr>
              <a:t>Admissions tests – Medics, Dentists, Vets</a:t>
            </a:r>
            <a:endParaRPr lang="en-GB" dirty="0"/>
          </a:p>
        </p:txBody>
      </p:sp>
      <p:sp>
        <p:nvSpPr>
          <p:cNvPr id="3" name="Content Placeholder 2">
            <a:extLst>
              <a:ext uri="{FF2B5EF4-FFF2-40B4-BE49-F238E27FC236}">
                <a16:creationId xmlns:a16="http://schemas.microsoft.com/office/drawing/2014/main" id="{044ECBF8-6F04-4F68-BF47-178A4BE130BB}"/>
              </a:ext>
            </a:extLst>
          </p:cNvPr>
          <p:cNvSpPr>
            <a:spLocks noGrp="1"/>
          </p:cNvSpPr>
          <p:nvPr>
            <p:ph idx="1"/>
          </p:nvPr>
        </p:nvSpPr>
        <p:spPr/>
        <p:txBody>
          <a:bodyPr>
            <a:normAutofit/>
          </a:bodyPr>
          <a:lstStyle/>
          <a:p>
            <a:pPr marL="457200" indent="-457200" algn="ctr">
              <a:buFont typeface="Arial" panose="020B0604020202020204" pitchFamily="34" charset="0"/>
              <a:buChar char="•"/>
            </a:pPr>
            <a:r>
              <a:rPr lang="en-GB" sz="3200" dirty="0">
                <a:solidFill>
                  <a:schemeClr val="tx2">
                    <a:lumMod val="75000"/>
                  </a:schemeClr>
                </a:solidFill>
              </a:rPr>
              <a:t>Medicine and Dentistry – UCAT (sat between July of Year 12 and October of Year 13, taught in school during Year 12) </a:t>
            </a:r>
          </a:p>
          <a:p>
            <a:pPr marL="457200" indent="-457200" algn="ctr">
              <a:buFont typeface="Arial" panose="020B0604020202020204" pitchFamily="34" charset="0"/>
              <a:buChar char="•"/>
            </a:pPr>
            <a:endParaRPr lang="en-GB" sz="3200" dirty="0">
              <a:solidFill>
                <a:schemeClr val="tx2">
                  <a:lumMod val="75000"/>
                </a:schemeClr>
              </a:solidFill>
            </a:endParaRPr>
          </a:p>
          <a:p>
            <a:pPr marL="457200" indent="-457200" algn="ctr">
              <a:buFont typeface="Arial" panose="020B0604020202020204" pitchFamily="34" charset="0"/>
              <a:buChar char="•"/>
            </a:pPr>
            <a:r>
              <a:rPr lang="en-GB" sz="3200" dirty="0">
                <a:solidFill>
                  <a:schemeClr val="tx2">
                    <a:lumMod val="75000"/>
                  </a:schemeClr>
                </a:solidFill>
              </a:rPr>
              <a:t>UCAT is used to select the students for interview or rank their application overall – vital to do well in these tests.</a:t>
            </a:r>
          </a:p>
          <a:p>
            <a:pPr marL="457200" indent="-457200" algn="ctr">
              <a:buFont typeface="Arial" panose="020B0604020202020204" pitchFamily="34" charset="0"/>
              <a:buChar char="•"/>
            </a:pPr>
            <a:endParaRPr lang="en-GB" sz="3200" dirty="0">
              <a:solidFill>
                <a:schemeClr val="tx2">
                  <a:lumMod val="75000"/>
                </a:schemeClr>
              </a:solidFill>
            </a:endParaRPr>
          </a:p>
          <a:p>
            <a:pPr marL="457200" indent="-457200" algn="ctr">
              <a:buFont typeface="Arial" panose="020B0604020202020204" pitchFamily="34" charset="0"/>
              <a:buChar char="•"/>
            </a:pPr>
            <a:r>
              <a:rPr lang="en-GB" sz="3200" dirty="0">
                <a:solidFill>
                  <a:schemeClr val="tx2">
                    <a:lumMod val="75000"/>
                  </a:schemeClr>
                </a:solidFill>
              </a:rPr>
              <a:t>Veterinary Medicine – institutions vary, some may require tests (E.g., Cambridge = ESAT)</a:t>
            </a:r>
          </a:p>
          <a:p>
            <a:pPr marL="457200" indent="-457200" algn="ctr">
              <a:buFont typeface="Arial" panose="020B0604020202020204" pitchFamily="34" charset="0"/>
              <a:buChar char="•"/>
            </a:pPr>
            <a:endParaRPr lang="en-GB" sz="3200" dirty="0"/>
          </a:p>
        </p:txBody>
      </p:sp>
    </p:spTree>
    <p:extLst>
      <p:ext uri="{BB962C8B-B14F-4D97-AF65-F5344CB8AC3E}">
        <p14:creationId xmlns:p14="http://schemas.microsoft.com/office/powerpoint/2010/main" val="1066522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DB5E-D6B9-40E6-8071-CCF8CAEFCFBA}"/>
              </a:ext>
            </a:extLst>
          </p:cNvPr>
          <p:cNvSpPr>
            <a:spLocks noGrp="1"/>
          </p:cNvSpPr>
          <p:nvPr>
            <p:ph type="title"/>
          </p:nvPr>
        </p:nvSpPr>
        <p:spPr/>
        <p:txBody>
          <a:bodyPr/>
          <a:lstStyle/>
          <a:p>
            <a:r>
              <a:rPr lang="en-GB" dirty="0">
                <a:solidFill>
                  <a:schemeClr val="tx2"/>
                </a:solidFill>
              </a:rPr>
              <a:t>Additional information – applications </a:t>
            </a:r>
          </a:p>
        </p:txBody>
      </p:sp>
      <p:sp>
        <p:nvSpPr>
          <p:cNvPr id="3" name="Content Placeholder 2">
            <a:extLst>
              <a:ext uri="{FF2B5EF4-FFF2-40B4-BE49-F238E27FC236}">
                <a16:creationId xmlns:a16="http://schemas.microsoft.com/office/drawing/2014/main" id="{8B357E83-88A8-4621-A06C-BFE96EF755FD}"/>
              </a:ext>
            </a:extLst>
          </p:cNvPr>
          <p:cNvSpPr>
            <a:spLocks noGrp="1"/>
          </p:cNvSpPr>
          <p:nvPr>
            <p:ph idx="1"/>
          </p:nvPr>
        </p:nvSpPr>
        <p:spPr/>
        <p:txBody>
          <a:bodyPr/>
          <a:lstStyle/>
          <a:p>
            <a:pPr marL="457200" indent="-457200" algn="ctr">
              <a:lnSpc>
                <a:spcPct val="90000"/>
              </a:lnSpc>
              <a:buFont typeface="Arial" panose="020B0604020202020204" pitchFamily="34" charset="0"/>
              <a:buChar char="•"/>
            </a:pPr>
            <a:r>
              <a:rPr lang="en-GB" dirty="0">
                <a:solidFill>
                  <a:schemeClr val="tx2">
                    <a:lumMod val="75000"/>
                  </a:schemeClr>
                </a:solidFill>
              </a:rPr>
              <a:t>Medicine, Veterinary Medicine or Dentistry: applicants can only apply for 4 places.</a:t>
            </a:r>
          </a:p>
          <a:p>
            <a:pPr marL="457200" indent="-457200" algn="ctr">
              <a:lnSpc>
                <a:spcPct val="90000"/>
              </a:lnSpc>
              <a:buFont typeface="Arial" panose="020B0604020202020204" pitchFamily="34" charset="0"/>
              <a:buChar char="•"/>
            </a:pPr>
            <a:r>
              <a:rPr lang="en-GB" dirty="0">
                <a:solidFill>
                  <a:schemeClr val="tx2">
                    <a:lumMod val="75000"/>
                  </a:schemeClr>
                </a:solidFill>
              </a:rPr>
              <a:t>Their remaining option can also be filled in e.g. biomedical sciences, veterinary sciences or oral sciences.  They could fill this in later and may need a separate personal statement sending directly to this course choice.  Not too much later as courses can fill very quickly.</a:t>
            </a:r>
          </a:p>
          <a:p>
            <a:pPr marL="457200" indent="-457200" algn="ctr">
              <a:lnSpc>
                <a:spcPct val="90000"/>
              </a:lnSpc>
              <a:buFont typeface="Arial" panose="020B0604020202020204" pitchFamily="34" charset="0"/>
              <a:buChar char="•"/>
            </a:pPr>
            <a:r>
              <a:rPr lang="en-GB" dirty="0">
                <a:solidFill>
                  <a:schemeClr val="tx2">
                    <a:lumMod val="75000"/>
                  </a:schemeClr>
                </a:solidFill>
              </a:rPr>
              <a:t>A totally different subject can be put in 5th place  – but the students need to be aware that their personal statements will be focused at medicine, veterinary medicine or dentistry and therefore it may not be advisable to have history as choice 5.</a:t>
            </a:r>
          </a:p>
          <a:p>
            <a:pPr marL="457200" indent="-457200" algn="ctr">
              <a:buFont typeface="Arial" panose="020B0604020202020204" pitchFamily="34" charset="0"/>
              <a:buChar char="•"/>
            </a:pPr>
            <a:endParaRPr lang="en-GB" dirty="0"/>
          </a:p>
        </p:txBody>
      </p:sp>
    </p:spTree>
    <p:extLst>
      <p:ext uri="{BB962C8B-B14F-4D97-AF65-F5344CB8AC3E}">
        <p14:creationId xmlns:p14="http://schemas.microsoft.com/office/powerpoint/2010/main" val="11935645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075F8-D7C6-4C15-8B34-5C499D44A905}"/>
              </a:ext>
            </a:extLst>
          </p:cNvPr>
          <p:cNvSpPr>
            <a:spLocks noGrp="1"/>
          </p:cNvSpPr>
          <p:nvPr>
            <p:ph type="title"/>
          </p:nvPr>
        </p:nvSpPr>
        <p:spPr/>
        <p:txBody>
          <a:bodyPr/>
          <a:lstStyle/>
          <a:p>
            <a:r>
              <a:rPr lang="en-GB" dirty="0">
                <a:solidFill>
                  <a:schemeClr val="tx2"/>
                </a:solidFill>
              </a:rPr>
              <a:t>Academic performance</a:t>
            </a:r>
          </a:p>
        </p:txBody>
      </p:sp>
      <p:sp>
        <p:nvSpPr>
          <p:cNvPr id="3" name="Content Placeholder 2">
            <a:extLst>
              <a:ext uri="{FF2B5EF4-FFF2-40B4-BE49-F238E27FC236}">
                <a16:creationId xmlns:a16="http://schemas.microsoft.com/office/drawing/2014/main" id="{43A3F356-BC80-4091-A0D3-C5995C04FD50}"/>
              </a:ext>
            </a:extLst>
          </p:cNvPr>
          <p:cNvSpPr>
            <a:spLocks noGrp="1"/>
          </p:cNvSpPr>
          <p:nvPr>
            <p:ph idx="1"/>
          </p:nvPr>
        </p:nvSpPr>
        <p:spPr/>
        <p:txBody>
          <a:bodyPr>
            <a:normAutofit/>
          </a:bodyPr>
          <a:lstStyle/>
          <a:p>
            <a:pPr marL="457200" indent="-457200" algn="ctr">
              <a:buFont typeface="Arial" panose="020B0604020202020204" pitchFamily="34" charset="0"/>
              <a:buChar char="•"/>
            </a:pPr>
            <a:r>
              <a:rPr lang="en-GB" sz="4000" dirty="0">
                <a:solidFill>
                  <a:schemeClr val="tx2">
                    <a:lumMod val="75000"/>
                  </a:schemeClr>
                </a:solidFill>
              </a:rPr>
              <a:t>It is important to understand that all courses which are applied for as early entries are very competitive.</a:t>
            </a:r>
          </a:p>
          <a:p>
            <a:pPr marL="457200" indent="-457200" algn="ctr">
              <a:buFont typeface="Arial" panose="020B0604020202020204" pitchFamily="34" charset="0"/>
              <a:buChar char="•"/>
            </a:pPr>
            <a:endParaRPr lang="en-GB" sz="4000" dirty="0">
              <a:solidFill>
                <a:schemeClr val="tx2">
                  <a:lumMod val="75000"/>
                </a:schemeClr>
              </a:solidFill>
            </a:endParaRPr>
          </a:p>
          <a:p>
            <a:pPr marL="457200" indent="-457200" algn="ctr">
              <a:buFont typeface="Arial" panose="020B0604020202020204" pitchFamily="34" charset="0"/>
              <a:buChar char="•"/>
            </a:pPr>
            <a:r>
              <a:rPr lang="en-GB" sz="4000" dirty="0">
                <a:solidFill>
                  <a:schemeClr val="tx2">
                    <a:lumMod val="75000"/>
                  </a:schemeClr>
                </a:solidFill>
              </a:rPr>
              <a:t>This means that very high GCSE (A*- A/7-9 grades) and A level (A*AA/AAA or even A*A*A*) grades are required. </a:t>
            </a:r>
            <a:endParaRPr lang="en-GB" sz="4000" dirty="0"/>
          </a:p>
          <a:p>
            <a:pPr marL="457200" indent="-457200" algn="ctr">
              <a:buFont typeface="Arial" panose="020B0604020202020204" pitchFamily="34" charset="0"/>
              <a:buChar char="•"/>
            </a:pPr>
            <a:endParaRPr lang="en-GB" sz="4000" dirty="0"/>
          </a:p>
        </p:txBody>
      </p:sp>
    </p:spTree>
    <p:extLst>
      <p:ext uri="{BB962C8B-B14F-4D97-AF65-F5344CB8AC3E}">
        <p14:creationId xmlns:p14="http://schemas.microsoft.com/office/powerpoint/2010/main" val="709308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763A9-4372-4744-BCC5-3C768487D408}"/>
              </a:ext>
            </a:extLst>
          </p:cNvPr>
          <p:cNvSpPr>
            <a:spLocks noGrp="1"/>
          </p:cNvSpPr>
          <p:nvPr>
            <p:ph type="title"/>
          </p:nvPr>
        </p:nvSpPr>
        <p:spPr/>
        <p:txBody>
          <a:bodyPr/>
          <a:lstStyle/>
          <a:p>
            <a:r>
              <a:rPr lang="en-GB" dirty="0">
                <a:solidFill>
                  <a:schemeClr val="tx2"/>
                </a:solidFill>
              </a:rPr>
              <a:t>Work experience</a:t>
            </a:r>
          </a:p>
        </p:txBody>
      </p:sp>
      <p:sp>
        <p:nvSpPr>
          <p:cNvPr id="3" name="Content Placeholder 2">
            <a:extLst>
              <a:ext uri="{FF2B5EF4-FFF2-40B4-BE49-F238E27FC236}">
                <a16:creationId xmlns:a16="http://schemas.microsoft.com/office/drawing/2014/main" id="{ACA8C435-A0FB-41DF-8D45-E02870BC0B6C}"/>
              </a:ext>
            </a:extLst>
          </p:cNvPr>
          <p:cNvSpPr>
            <a:spLocks noGrp="1"/>
          </p:cNvSpPr>
          <p:nvPr>
            <p:ph idx="1"/>
          </p:nvPr>
        </p:nvSpPr>
        <p:spPr/>
        <p:txBody>
          <a:bodyPr/>
          <a:lstStyle/>
          <a:p>
            <a:pPr marL="457200" indent="-457200" algn="ctr">
              <a:lnSpc>
                <a:spcPct val="90000"/>
              </a:lnSpc>
              <a:buFont typeface="Arial" panose="020B0604020202020204" pitchFamily="34" charset="0"/>
              <a:buChar char="•"/>
            </a:pPr>
            <a:r>
              <a:rPr lang="en-GB" dirty="0">
                <a:solidFill>
                  <a:schemeClr val="tx2">
                    <a:lumMod val="75000"/>
                  </a:schemeClr>
                </a:solidFill>
              </a:rPr>
              <a:t>For medicine -Hospital/GP Practice Experience programmes</a:t>
            </a:r>
          </a:p>
          <a:p>
            <a:pPr marL="457200" indent="-457200" algn="ctr">
              <a:lnSpc>
                <a:spcPct val="90000"/>
              </a:lnSpc>
              <a:buFont typeface="Arial" panose="020B0604020202020204" pitchFamily="34" charset="0"/>
              <a:buChar char="•"/>
            </a:pPr>
            <a:r>
              <a:rPr lang="en-GB" dirty="0">
                <a:solidFill>
                  <a:schemeClr val="tx2">
                    <a:lumMod val="75000"/>
                  </a:schemeClr>
                </a:solidFill>
              </a:rPr>
              <a:t>For medicine - a range of medically related activities e.g. St. John Ambulance volunteer, volunteer work in care homes, volunteer work at St Francis School, etc.</a:t>
            </a:r>
          </a:p>
          <a:p>
            <a:pPr marL="457200" indent="-457200" algn="ctr">
              <a:lnSpc>
                <a:spcPct val="90000"/>
              </a:lnSpc>
              <a:buFont typeface="Arial" panose="020B0604020202020204" pitchFamily="34" charset="0"/>
              <a:buChar char="•"/>
            </a:pPr>
            <a:r>
              <a:rPr lang="en-GB" dirty="0">
                <a:solidFill>
                  <a:schemeClr val="tx2">
                    <a:lumMod val="75000"/>
                  </a:schemeClr>
                </a:solidFill>
              </a:rPr>
              <a:t>Similarly, for veterinary medicine – kennel work, veterinary surgeries, veterinary hospitals, animal rescue centres, etc.</a:t>
            </a:r>
          </a:p>
          <a:p>
            <a:pPr marL="457200" indent="-457200" algn="ctr">
              <a:lnSpc>
                <a:spcPct val="90000"/>
              </a:lnSpc>
              <a:buFont typeface="Arial" panose="020B0604020202020204" pitchFamily="34" charset="0"/>
              <a:buChar char="•"/>
            </a:pPr>
            <a:r>
              <a:rPr lang="en-GB" dirty="0">
                <a:solidFill>
                  <a:schemeClr val="tx2">
                    <a:lumMod val="75000"/>
                  </a:schemeClr>
                </a:solidFill>
              </a:rPr>
              <a:t>It is also important for dentistry e.g. work experience with a dentist.</a:t>
            </a:r>
          </a:p>
          <a:p>
            <a:pPr marL="457200" indent="-457200" algn="ctr">
              <a:buFont typeface="Arial" panose="020B0604020202020204" pitchFamily="34" charset="0"/>
              <a:buChar char="•"/>
            </a:pPr>
            <a:r>
              <a:rPr lang="en-GB" dirty="0">
                <a:solidFill>
                  <a:schemeClr val="tx2">
                    <a:lumMod val="75000"/>
                  </a:schemeClr>
                </a:solidFill>
              </a:rPr>
              <a:t>Work Experience not needed for Oxbridge, except Medicine</a:t>
            </a:r>
          </a:p>
          <a:p>
            <a:pPr marL="457200" indent="-457200" algn="ctr">
              <a:buFont typeface="Arial" panose="020B0604020202020204" pitchFamily="34" charset="0"/>
              <a:buChar char="•"/>
            </a:pPr>
            <a:endParaRPr lang="en-GB" dirty="0"/>
          </a:p>
        </p:txBody>
      </p:sp>
    </p:spTree>
    <p:extLst>
      <p:ext uri="{BB962C8B-B14F-4D97-AF65-F5344CB8AC3E}">
        <p14:creationId xmlns:p14="http://schemas.microsoft.com/office/powerpoint/2010/main" val="8839121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D7D2E-FF95-4D7C-B8DE-3FCE8810F0E4}"/>
              </a:ext>
            </a:extLst>
          </p:cNvPr>
          <p:cNvSpPr>
            <a:spLocks noGrp="1"/>
          </p:cNvSpPr>
          <p:nvPr>
            <p:ph type="title"/>
          </p:nvPr>
        </p:nvSpPr>
        <p:spPr/>
        <p:txBody>
          <a:bodyPr/>
          <a:lstStyle/>
          <a:p>
            <a:r>
              <a:rPr lang="en-GB" dirty="0">
                <a:solidFill>
                  <a:schemeClr val="tx2"/>
                </a:solidFill>
              </a:rPr>
              <a:t>Competitive applications</a:t>
            </a:r>
          </a:p>
        </p:txBody>
      </p:sp>
      <p:sp>
        <p:nvSpPr>
          <p:cNvPr id="3" name="Content Placeholder 2">
            <a:extLst>
              <a:ext uri="{FF2B5EF4-FFF2-40B4-BE49-F238E27FC236}">
                <a16:creationId xmlns:a16="http://schemas.microsoft.com/office/drawing/2014/main" id="{41E740AB-9DF8-4834-B114-F8D87C8E071F}"/>
              </a:ext>
            </a:extLst>
          </p:cNvPr>
          <p:cNvSpPr>
            <a:spLocks noGrp="1"/>
          </p:cNvSpPr>
          <p:nvPr>
            <p:ph idx="1"/>
          </p:nvPr>
        </p:nvSpPr>
        <p:spPr/>
        <p:txBody>
          <a:bodyPr>
            <a:normAutofit/>
          </a:bodyPr>
          <a:lstStyle/>
          <a:p>
            <a:pPr marL="457200" indent="-457200" algn="ctr">
              <a:buFont typeface="Arial" panose="020B0604020202020204" pitchFamily="34" charset="0"/>
              <a:buChar char="•"/>
            </a:pPr>
            <a:r>
              <a:rPr lang="en-GB" sz="3200" dirty="0">
                <a:solidFill>
                  <a:schemeClr val="tx2">
                    <a:lumMod val="75000"/>
                  </a:schemeClr>
                </a:solidFill>
              </a:rPr>
              <a:t>Why all this?</a:t>
            </a:r>
          </a:p>
          <a:p>
            <a:pPr marL="457200" indent="-457200" algn="ctr">
              <a:buFont typeface="Arial" panose="020B0604020202020204" pitchFamily="34" charset="0"/>
              <a:buChar char="•"/>
            </a:pPr>
            <a:r>
              <a:rPr lang="en-GB" sz="3200" b="1" dirty="0">
                <a:solidFill>
                  <a:schemeClr val="tx2">
                    <a:lumMod val="75000"/>
                  </a:schemeClr>
                </a:solidFill>
              </a:rPr>
              <a:t>Any</a:t>
            </a:r>
            <a:r>
              <a:rPr lang="en-GB" sz="3200" dirty="0">
                <a:solidFill>
                  <a:schemeClr val="tx2">
                    <a:lumMod val="75000"/>
                  </a:schemeClr>
                </a:solidFill>
              </a:rPr>
              <a:t> student applying for these competitive courses is likely to be predicted at least 3 A grades at A Level </a:t>
            </a:r>
            <a:r>
              <a:rPr lang="en-GB" sz="3200" i="1" dirty="0">
                <a:solidFill>
                  <a:schemeClr val="tx2">
                    <a:lumMod val="75000"/>
                  </a:schemeClr>
                </a:solidFill>
              </a:rPr>
              <a:t>or better</a:t>
            </a:r>
          </a:p>
          <a:p>
            <a:pPr marL="457200" indent="-457200" algn="ctr">
              <a:buFont typeface="Arial" panose="020B0604020202020204" pitchFamily="34" charset="0"/>
              <a:buChar char="•"/>
            </a:pPr>
            <a:r>
              <a:rPr lang="en-GB" sz="3200" dirty="0">
                <a:solidFill>
                  <a:schemeClr val="tx2">
                    <a:lumMod val="75000"/>
                  </a:schemeClr>
                </a:solidFill>
              </a:rPr>
              <a:t>Therefore our students have to earn excellent predicted grades at the end of Year 12</a:t>
            </a:r>
          </a:p>
          <a:p>
            <a:pPr marL="457200" indent="-457200" algn="ctr">
              <a:buFont typeface="Arial" panose="020B0604020202020204" pitchFamily="34" charset="0"/>
              <a:buChar char="•"/>
            </a:pPr>
            <a:r>
              <a:rPr lang="en-GB" sz="3200" dirty="0">
                <a:solidFill>
                  <a:schemeClr val="tx2">
                    <a:lumMod val="75000"/>
                  </a:schemeClr>
                </a:solidFill>
              </a:rPr>
              <a:t>They should be at or very near the top of their class in their chosen subject(s)</a:t>
            </a:r>
          </a:p>
          <a:p>
            <a:pPr marL="457200" indent="-457200" algn="ctr">
              <a:buFont typeface="Arial" panose="020B0604020202020204" pitchFamily="34" charset="0"/>
              <a:buChar char="•"/>
            </a:pPr>
            <a:endParaRPr lang="en-GB" sz="3200" dirty="0"/>
          </a:p>
        </p:txBody>
      </p:sp>
    </p:spTree>
    <p:extLst>
      <p:ext uri="{BB962C8B-B14F-4D97-AF65-F5344CB8AC3E}">
        <p14:creationId xmlns:p14="http://schemas.microsoft.com/office/powerpoint/2010/main" val="26123779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45221-5C77-44B9-B975-02C94B53E19C}"/>
              </a:ext>
            </a:extLst>
          </p:cNvPr>
          <p:cNvSpPr>
            <a:spLocks noGrp="1"/>
          </p:cNvSpPr>
          <p:nvPr>
            <p:ph type="title"/>
          </p:nvPr>
        </p:nvSpPr>
        <p:spPr/>
        <p:txBody>
          <a:bodyPr/>
          <a:lstStyle/>
          <a:p>
            <a:r>
              <a:rPr lang="en-GB" dirty="0">
                <a:solidFill>
                  <a:schemeClr val="tx2"/>
                </a:solidFill>
              </a:rPr>
              <a:t>The Interview</a:t>
            </a:r>
          </a:p>
        </p:txBody>
      </p:sp>
      <p:sp>
        <p:nvSpPr>
          <p:cNvPr id="3" name="Content Placeholder 2">
            <a:extLst>
              <a:ext uri="{FF2B5EF4-FFF2-40B4-BE49-F238E27FC236}">
                <a16:creationId xmlns:a16="http://schemas.microsoft.com/office/drawing/2014/main" id="{69EBDD5F-4447-466C-939B-B96268BE8FD1}"/>
              </a:ext>
            </a:extLst>
          </p:cNvPr>
          <p:cNvSpPr>
            <a:spLocks noGrp="1"/>
          </p:cNvSpPr>
          <p:nvPr>
            <p:ph idx="1"/>
          </p:nvPr>
        </p:nvSpPr>
        <p:spPr/>
        <p:txBody>
          <a:bodyPr>
            <a:normAutofit/>
          </a:bodyPr>
          <a:lstStyle/>
          <a:p>
            <a:pPr marL="342900" indent="-342900" algn="ctr">
              <a:buFont typeface="Arial" panose="020B0604020202020204" pitchFamily="34" charset="0"/>
              <a:buChar char="•"/>
            </a:pPr>
            <a:r>
              <a:rPr lang="en-GB" dirty="0">
                <a:solidFill>
                  <a:schemeClr val="tx2">
                    <a:lumMod val="75000"/>
                  </a:schemeClr>
                </a:solidFill>
              </a:rPr>
              <a:t>For all Oxbridge applicants and all Medicine, Dentistry and Veterinary Medicine places, there will be interviews. They may be in person or online.</a:t>
            </a:r>
          </a:p>
          <a:p>
            <a:pPr marL="342900" indent="-342900" algn="ctr">
              <a:buFont typeface="Arial" panose="020B0604020202020204" pitchFamily="34" charset="0"/>
              <a:buChar char="•"/>
            </a:pPr>
            <a:r>
              <a:rPr lang="en-GB" dirty="0">
                <a:solidFill>
                  <a:schemeClr val="tx2">
                    <a:lumMod val="75000"/>
                  </a:schemeClr>
                </a:solidFill>
              </a:rPr>
              <a:t>We have a successful programme to prepare the students. This includes</a:t>
            </a:r>
          </a:p>
          <a:p>
            <a:pPr marL="533400" lvl="1" indent="-285750" algn="ctr"/>
            <a:r>
              <a:rPr lang="en-GB" sz="2800" dirty="0">
                <a:solidFill>
                  <a:schemeClr val="tx2">
                    <a:lumMod val="75000"/>
                  </a:schemeClr>
                </a:solidFill>
              </a:rPr>
              <a:t>Early Entry activities throughout Year 12</a:t>
            </a:r>
          </a:p>
          <a:p>
            <a:pPr marL="533400" lvl="1" indent="-285750" algn="ctr"/>
            <a:r>
              <a:rPr lang="en-GB" sz="2800" dirty="0">
                <a:solidFill>
                  <a:schemeClr val="tx2">
                    <a:lumMod val="75000"/>
                  </a:schemeClr>
                </a:solidFill>
              </a:rPr>
              <a:t>Practice one-to-one interviews  </a:t>
            </a:r>
          </a:p>
          <a:p>
            <a:pPr marL="533400" lvl="1" indent="-285750" algn="ctr"/>
            <a:r>
              <a:rPr lang="en-GB" sz="2800" dirty="0">
                <a:solidFill>
                  <a:schemeClr val="tx2">
                    <a:lumMod val="75000"/>
                  </a:schemeClr>
                </a:solidFill>
              </a:rPr>
              <a:t>An interview with the Chief Executive of the Federation, Mr Ian Jones</a:t>
            </a:r>
          </a:p>
          <a:p>
            <a:pPr marL="457200" indent="-457200" algn="ctr">
              <a:buFont typeface="Arial" panose="020B0604020202020204" pitchFamily="34" charset="0"/>
              <a:buChar char="•"/>
            </a:pPr>
            <a:endParaRPr lang="en-GB" sz="3200" dirty="0"/>
          </a:p>
        </p:txBody>
      </p:sp>
    </p:spTree>
    <p:extLst>
      <p:ext uri="{BB962C8B-B14F-4D97-AF65-F5344CB8AC3E}">
        <p14:creationId xmlns:p14="http://schemas.microsoft.com/office/powerpoint/2010/main" val="32495837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05ADC-C28E-41DE-BDC7-03FDF398E8DC}"/>
              </a:ext>
            </a:extLst>
          </p:cNvPr>
          <p:cNvSpPr>
            <a:spLocks noGrp="1"/>
          </p:cNvSpPr>
          <p:nvPr>
            <p:ph type="title"/>
          </p:nvPr>
        </p:nvSpPr>
        <p:spPr/>
        <p:txBody>
          <a:bodyPr/>
          <a:lstStyle/>
          <a:p>
            <a:r>
              <a:rPr lang="en-GB" dirty="0">
                <a:solidFill>
                  <a:schemeClr val="tx2"/>
                </a:solidFill>
              </a:rPr>
              <a:t>Previous cohorts</a:t>
            </a:r>
          </a:p>
        </p:txBody>
      </p:sp>
      <p:sp>
        <p:nvSpPr>
          <p:cNvPr id="3" name="Content Placeholder 2">
            <a:extLst>
              <a:ext uri="{FF2B5EF4-FFF2-40B4-BE49-F238E27FC236}">
                <a16:creationId xmlns:a16="http://schemas.microsoft.com/office/drawing/2014/main" id="{EB0A45D4-E36C-475B-AEEF-286161D07421}"/>
              </a:ext>
            </a:extLst>
          </p:cNvPr>
          <p:cNvSpPr>
            <a:spLocks noGrp="1"/>
          </p:cNvSpPr>
          <p:nvPr>
            <p:ph idx="1"/>
          </p:nvPr>
        </p:nvSpPr>
        <p:spPr>
          <a:xfrm>
            <a:off x="838200" y="1690688"/>
            <a:ext cx="10515600" cy="4588472"/>
          </a:xfrm>
        </p:spPr>
        <p:txBody>
          <a:bodyPr>
            <a:normAutofit fontScale="92500" lnSpcReduction="20000"/>
          </a:bodyPr>
          <a:lstStyle/>
          <a:p>
            <a:pPr marL="1390650" lvl="3" indent="-457200">
              <a:lnSpc>
                <a:spcPct val="150000"/>
              </a:lnSpc>
              <a:buFont typeface="Arial" panose="020B0604020202020204" pitchFamily="34" charset="0"/>
              <a:buChar char="•"/>
            </a:pPr>
            <a:r>
              <a:rPr lang="en-US" sz="2400" dirty="0">
                <a:solidFill>
                  <a:srgbClr val="002060"/>
                </a:solidFill>
              </a:rPr>
              <a:t>2017/18 - 4 Oxbridge, 7 Medics, 1 Vet</a:t>
            </a:r>
          </a:p>
          <a:p>
            <a:pPr marL="1390650" lvl="3" indent="-457200">
              <a:lnSpc>
                <a:spcPct val="150000"/>
              </a:lnSpc>
              <a:buFont typeface="Arial" panose="020B0604020202020204" pitchFamily="34" charset="0"/>
              <a:buChar char="•"/>
            </a:pPr>
            <a:r>
              <a:rPr lang="en-US" sz="2400" dirty="0">
                <a:solidFill>
                  <a:srgbClr val="002060"/>
                </a:solidFill>
              </a:rPr>
              <a:t>2018/19 – 7 Oxbridge, 9 Medics, 5 Vets</a:t>
            </a:r>
          </a:p>
          <a:p>
            <a:pPr marL="1390650" lvl="3" indent="-457200">
              <a:lnSpc>
                <a:spcPct val="150000"/>
              </a:lnSpc>
              <a:buFont typeface="Arial" panose="020B0604020202020204" pitchFamily="34" charset="0"/>
              <a:buChar char="•"/>
            </a:pPr>
            <a:r>
              <a:rPr lang="en-US" sz="2400" dirty="0">
                <a:solidFill>
                  <a:srgbClr val="002060"/>
                </a:solidFill>
              </a:rPr>
              <a:t>2019/20 – 3 Oxbridge, 8 Medics</a:t>
            </a:r>
          </a:p>
          <a:p>
            <a:pPr marL="1390650" lvl="3" indent="-457200">
              <a:lnSpc>
                <a:spcPct val="150000"/>
              </a:lnSpc>
              <a:buFont typeface="Arial" panose="020B0604020202020204" pitchFamily="34" charset="0"/>
              <a:buChar char="•"/>
            </a:pPr>
            <a:r>
              <a:rPr lang="en-US" sz="2400" dirty="0">
                <a:solidFill>
                  <a:srgbClr val="002060"/>
                </a:solidFill>
              </a:rPr>
              <a:t>2020/21 – 4 Oxbridge, 6 Medics, 1 Vet</a:t>
            </a:r>
          </a:p>
          <a:p>
            <a:pPr marL="1390650" lvl="3" indent="-457200">
              <a:lnSpc>
                <a:spcPct val="150000"/>
              </a:lnSpc>
              <a:buFont typeface="Arial" panose="020B0604020202020204" pitchFamily="34" charset="0"/>
              <a:buChar char="•"/>
            </a:pPr>
            <a:r>
              <a:rPr lang="en-US" sz="2400" dirty="0">
                <a:solidFill>
                  <a:srgbClr val="002060"/>
                </a:solidFill>
              </a:rPr>
              <a:t>2021/22 – 2 Oxbridge, 5 Medics</a:t>
            </a:r>
          </a:p>
          <a:p>
            <a:pPr marL="1390650" lvl="3" indent="-457200">
              <a:lnSpc>
                <a:spcPct val="150000"/>
              </a:lnSpc>
              <a:buFont typeface="Arial" panose="020B0604020202020204" pitchFamily="34" charset="0"/>
              <a:buChar char="•"/>
            </a:pPr>
            <a:r>
              <a:rPr lang="en-US" sz="2400" dirty="0">
                <a:solidFill>
                  <a:srgbClr val="002060"/>
                </a:solidFill>
              </a:rPr>
              <a:t>2022/3 – 1 Oxbridge, 3 Medics</a:t>
            </a:r>
          </a:p>
          <a:p>
            <a:pPr marL="1390650" lvl="3" indent="-457200">
              <a:lnSpc>
                <a:spcPct val="150000"/>
              </a:lnSpc>
              <a:buFont typeface="Arial" panose="020B0604020202020204" pitchFamily="34" charset="0"/>
              <a:buChar char="•"/>
            </a:pPr>
            <a:r>
              <a:rPr lang="en-US" sz="2400" dirty="0">
                <a:solidFill>
                  <a:srgbClr val="002060"/>
                </a:solidFill>
              </a:rPr>
              <a:t>2023/24 – 1 Oxbridge, 3 Medics</a:t>
            </a:r>
          </a:p>
          <a:p>
            <a:pPr marL="1390650" lvl="3" indent="-457200">
              <a:lnSpc>
                <a:spcPct val="150000"/>
              </a:lnSpc>
              <a:buFont typeface="Arial" panose="020B0604020202020204" pitchFamily="34" charset="0"/>
              <a:buChar char="•"/>
            </a:pPr>
            <a:r>
              <a:rPr lang="en-US" sz="2400" i="1" dirty="0">
                <a:solidFill>
                  <a:srgbClr val="002060"/>
                </a:solidFill>
              </a:rPr>
              <a:t>2024/25 –1 Oxbridge, 4 Medics, 1 Vet</a:t>
            </a:r>
          </a:p>
          <a:p>
            <a:pPr marL="1390650" lvl="3" indent="-457200">
              <a:lnSpc>
                <a:spcPct val="150000"/>
              </a:lnSpc>
              <a:buFont typeface="Arial" panose="020B0604020202020204" pitchFamily="34" charset="0"/>
              <a:buChar char="•"/>
            </a:pPr>
            <a:r>
              <a:rPr lang="en-US" sz="2400" b="1" i="1" dirty="0">
                <a:solidFill>
                  <a:srgbClr val="002060"/>
                </a:solidFill>
              </a:rPr>
              <a:t>2025/26 – Offers – 2 Oxbridge, 4 Medics, 1 Vet, 1 Dentist</a:t>
            </a:r>
            <a:endParaRPr lang="en-GB" sz="2400" b="1" i="1" dirty="0">
              <a:solidFill>
                <a:srgbClr val="002060"/>
              </a:solidFill>
            </a:endParaRPr>
          </a:p>
          <a:p>
            <a:pPr algn="l"/>
            <a:endParaRPr lang="en-GB" sz="2400" dirty="0"/>
          </a:p>
        </p:txBody>
      </p:sp>
    </p:spTree>
    <p:extLst>
      <p:ext uri="{BB962C8B-B14F-4D97-AF65-F5344CB8AC3E}">
        <p14:creationId xmlns:p14="http://schemas.microsoft.com/office/powerpoint/2010/main" val="1428338309"/>
      </p:ext>
    </p:extLst>
  </p:cSld>
  <p:clrMapOvr>
    <a:masterClrMapping/>
  </p:clrMapOvr>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C8D8094DCBC3247B3F3865EF2225154" ma:contentTypeVersion="0" ma:contentTypeDescription="Create a new document." ma:contentTypeScope="" ma:versionID="8ef7d0a1cde9ac3b2e1136a59243bb27">
  <xsd:schema xmlns:xsd="http://www.w3.org/2001/XMLSchema" xmlns:xs="http://www.w3.org/2001/XMLSchema" xmlns:p="http://schemas.microsoft.com/office/2006/metadata/properties" targetNamespace="http://schemas.microsoft.com/office/2006/metadata/properties" ma:root="true" ma:fieldsID="500c6692915ba10984c0aabd49f31b2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5D0D17C-7AE2-454B-B188-9487525ADA1A}">
  <ds:schemaRefs>
    <ds:schemaRef ds:uri="http://purl.org/dc/dcmitype/"/>
    <ds:schemaRef ds:uri="http://schemas.openxmlformats.org/package/2006/metadata/core-properties"/>
    <ds:schemaRef ds:uri="http://schemas.microsoft.com/office/infopath/2007/PartnerControls"/>
    <ds:schemaRef ds:uri="http://schemas.microsoft.com/office/2006/documentManagement/types"/>
    <ds:schemaRef ds:uri="http://www.w3.org/XML/1998/namespace"/>
    <ds:schemaRef ds:uri="http://schemas.microsoft.com/office/2006/metadata/properties"/>
    <ds:schemaRef ds:uri="627d731a-a0ad-4c2f-aa26-6d53ba412aa7"/>
    <ds:schemaRef ds:uri="13155fc0-1d16-4176-98f0-5b1edb8591ea"/>
    <ds:schemaRef ds:uri="http://purl.org/dc/terms/"/>
    <ds:schemaRef ds:uri="http://purl.org/dc/elements/1.1/"/>
  </ds:schemaRefs>
</ds:datastoreItem>
</file>

<file path=customXml/itemProps2.xml><?xml version="1.0" encoding="utf-8"?>
<ds:datastoreItem xmlns:ds="http://schemas.openxmlformats.org/officeDocument/2006/customXml" ds:itemID="{5A8E7BC9-1908-4717-8637-4D34B72255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5378C190-67B3-4BAD-B88D-F7326030299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222</TotalTime>
  <Words>1416</Words>
  <Application>Microsoft Office PowerPoint</Application>
  <PresentationFormat>Widescreen</PresentationFormat>
  <Paragraphs>113</Paragraphs>
  <Slides>14</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Century Gothic</vt:lpstr>
      <vt:lpstr>Office Theme</vt:lpstr>
      <vt:lpstr>PowerPoint Presentation</vt:lpstr>
      <vt:lpstr>Agenda</vt:lpstr>
      <vt:lpstr>Who does it affect?</vt:lpstr>
      <vt:lpstr>PowerPoint Presentation</vt:lpstr>
      <vt:lpstr>Deadlines</vt:lpstr>
      <vt:lpstr>Cambridge – Extra forms and essays</vt:lpstr>
      <vt:lpstr>Admissions tests – subject specific</vt:lpstr>
      <vt:lpstr>Admissions tests – Medics, Dentists, Vets</vt:lpstr>
      <vt:lpstr>Additional information – applications </vt:lpstr>
      <vt:lpstr>Academic performance</vt:lpstr>
      <vt:lpstr>Work experience</vt:lpstr>
      <vt:lpstr>Competitive applications</vt:lpstr>
      <vt:lpstr>The Interview</vt:lpstr>
      <vt:lpstr>Previous cohorts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L Mazingham</dc:creator>
  <cp:lastModifiedBy>Miss M Tomlinson</cp:lastModifiedBy>
  <cp:revision>219</cp:revision>
  <dcterms:created xsi:type="dcterms:W3CDTF">2026-01-06T15:15:12Z</dcterms:created>
  <dcterms:modified xsi:type="dcterms:W3CDTF">2026-03-31T10:00:46Z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0x0101007C8D8094DCBC3247B3F3865EF2225154</vt:lpwstr>
  </property>
  <property fmtid="{D5CDD505-2E9C-101B-9397-08002B2CF9AE}" pid="3" name="MediaServiceImageTags">
    <vt:lpwstr/>
  </property>
</Properties>
</file>