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75" r:id="rId7"/>
    <p:sldId id="293" r:id="rId8"/>
    <p:sldId id="276" r:id="rId9"/>
    <p:sldId id="277" r:id="rId10"/>
    <p:sldId id="278" r:id="rId11"/>
    <p:sldId id="279" r:id="rId12"/>
    <p:sldId id="280" r:id="rId13"/>
    <p:sldId id="281" r:id="rId14"/>
    <p:sldId id="282" r:id="rId15"/>
    <p:sldId id="283" r:id="rId16"/>
    <p:sldId id="284" r:id="rId17"/>
    <p:sldId id="285" r:id="rId18"/>
    <p:sldId id="286" r:id="rId19"/>
    <p:sldId id="288" r:id="rId20"/>
    <p:sldId id="294" r:id="rId21"/>
    <p:sldId id="296" r:id="rId22"/>
    <p:sldId id="295" r:id="rId23"/>
    <p:sldId id="287" r:id="rId24"/>
    <p:sldId id="289" r:id="rId25"/>
    <p:sldId id="290"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5" d="100"/>
          <a:sy n="65" d="100"/>
        </p:scale>
        <p:origin x="10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2F4-0F3E-4CC1-9520-E5FB85FE2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C0BEB6-BD7F-44D2-A6FA-D4D13C15B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7DEE74-724B-4496-8D4E-53DB573DE089}"/>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1D8EB6B7-574A-4611-9ADC-3B921B485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E6E09-C5D8-4A84-8D9C-3843ADAB54B4}"/>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177740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2806-467B-4DFB-8382-3E456BDA04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C662A5-10DD-48D4-B089-91D30C3DB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26C5A-C0C0-47A5-AAFA-E69DA0600323}"/>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D5A73EE6-F1D4-440E-A57A-B82C24C88C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18E2D-F886-4B0D-BE50-2787D2EED46E}"/>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72527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52337-F604-4F65-9FF0-5BEE834256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F01257-10C4-4ED3-9275-507831473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9CD25-8A43-4342-B2CF-2A3F6A40D068}"/>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FD1473FF-380C-43AF-B08B-8B75E951E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CEBDAA-2F7B-4C63-AFAE-F393DD2A6728}"/>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420672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C868-9273-4526-98FE-180E9E01D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D70D7-3311-4611-9A72-ADA5A312E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5666D-ACA5-4C4F-AC7F-2E460BC49FB8}"/>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9A2060FE-FBFC-45C5-B662-D57F1C515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10830-352A-443E-B100-5016C84F4C5A}"/>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42452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90E3-49DF-4A9C-A5EC-7B95D80F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87F879-BC91-461A-872C-9DD8E1325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0C82DD-CB45-43B1-99F2-3D07D3C0E03B}"/>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023897D7-08BA-434F-B845-1DF908962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2B7358-E55F-44C5-B2B5-A85BB23DA2D0}"/>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155228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65F-993A-4CAB-B87A-A3A1C15812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FCAD7A-192A-4F11-BE12-0A73CBA8A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AE973F-78B7-4029-B73A-3885A23EA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7156F3-DE7A-4C05-A5AB-12E36A0BF288}"/>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6" name="Footer Placeholder 5">
            <a:extLst>
              <a:ext uri="{FF2B5EF4-FFF2-40B4-BE49-F238E27FC236}">
                <a16:creationId xmlns:a16="http://schemas.microsoft.com/office/drawing/2014/main" id="{D1C3E216-256D-48A8-9024-EA8D65243B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A3E2D4-2943-4A70-92CD-A6E0764BE790}"/>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39754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41A3-9CF4-4094-82E2-795F1BEA43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56472-6EC5-4A25-B6D8-E2BD4BDC2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BC7C3-C852-42E2-B171-0EB5680CB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9A2622-379B-454B-A3E9-634A5F9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A0769-9301-45A7-B202-B804845F0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04BF5-36F0-4DF5-A8E6-6CE3E38ACBD6}"/>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8" name="Footer Placeholder 7">
            <a:extLst>
              <a:ext uri="{FF2B5EF4-FFF2-40B4-BE49-F238E27FC236}">
                <a16:creationId xmlns:a16="http://schemas.microsoft.com/office/drawing/2014/main" id="{F29C1C32-2AFD-4158-BEA2-5B955F27C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E2ADC9-108F-48F5-AA25-8A9DC4700B20}"/>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131733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9621-C16C-448A-A2E0-4883962328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927072-F07D-42D5-A5D0-F32AB9948BEA}"/>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4" name="Footer Placeholder 3">
            <a:extLst>
              <a:ext uri="{FF2B5EF4-FFF2-40B4-BE49-F238E27FC236}">
                <a16:creationId xmlns:a16="http://schemas.microsoft.com/office/drawing/2014/main" id="{3C608EF8-DBEF-4CC3-8317-E2A05BE918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749ADA-8286-4B91-AEB1-4464ACCCDFD8}"/>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40283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5CED2-06F6-45B4-945F-BBF9755D5818}"/>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3" name="Footer Placeholder 2">
            <a:extLst>
              <a:ext uri="{FF2B5EF4-FFF2-40B4-BE49-F238E27FC236}">
                <a16:creationId xmlns:a16="http://schemas.microsoft.com/office/drawing/2014/main" id="{7D010957-60AB-4287-B2A0-5ACC134920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589A9-6499-4DD1-BD37-97B4BCC843E0}"/>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141536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39CF-923F-4977-B724-334A3F117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9AE7ED-928F-4B6D-830B-9BA7FDFC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999BFC-20AE-432B-A2CC-49812BFD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C5C3-04CB-436A-9438-1A3A4EDE2606}"/>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6" name="Footer Placeholder 5">
            <a:extLst>
              <a:ext uri="{FF2B5EF4-FFF2-40B4-BE49-F238E27FC236}">
                <a16:creationId xmlns:a16="http://schemas.microsoft.com/office/drawing/2014/main" id="{6882BAD7-FC4C-4A5A-803C-214E6AD4F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FFECCE-880F-4AD9-B57B-70690D88ADF2}"/>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3130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665-BEE7-423A-9F4C-3BD94A882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E32A74-60A2-464F-B809-6D33B6BAB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3ABAE-0090-4579-9AB6-78854108E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FFD29-7FA4-4D56-B80B-7FFBDEC15296}"/>
              </a:ext>
            </a:extLst>
          </p:cNvPr>
          <p:cNvSpPr>
            <a:spLocks noGrp="1"/>
          </p:cNvSpPr>
          <p:nvPr>
            <p:ph type="dt" sz="half" idx="10"/>
          </p:nvPr>
        </p:nvSpPr>
        <p:spPr/>
        <p:txBody>
          <a:bodyPr/>
          <a:lstStyle/>
          <a:p>
            <a:fld id="{EBD01341-D9D2-4B4E-9B48-292942C95C47}" type="datetimeFigureOut">
              <a:rPr lang="en-GB" smtClean="0"/>
              <a:t>12/05/2020</a:t>
            </a:fld>
            <a:endParaRPr lang="en-GB"/>
          </a:p>
        </p:txBody>
      </p:sp>
      <p:sp>
        <p:nvSpPr>
          <p:cNvPr id="6" name="Footer Placeholder 5">
            <a:extLst>
              <a:ext uri="{FF2B5EF4-FFF2-40B4-BE49-F238E27FC236}">
                <a16:creationId xmlns:a16="http://schemas.microsoft.com/office/drawing/2014/main" id="{9FBA2A06-B11A-41B1-B937-BAD6ADD155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5AB08-7BE7-47CA-BC54-C5E1F7C3A698}"/>
              </a:ext>
            </a:extLst>
          </p:cNvPr>
          <p:cNvSpPr>
            <a:spLocks noGrp="1"/>
          </p:cNvSpPr>
          <p:nvPr>
            <p:ph type="sldNum" sz="quarter" idx="12"/>
          </p:nvPr>
        </p:nvSpPr>
        <p:spPr/>
        <p:txBody>
          <a:bodyPr/>
          <a:lstStyle/>
          <a:p>
            <a:fld id="{5703820A-CC69-4266-AA57-8B93E987EF22}" type="slidenum">
              <a:rPr lang="en-GB" smtClean="0"/>
              <a:t>‹#›</a:t>
            </a:fld>
            <a:endParaRPr lang="en-GB"/>
          </a:p>
        </p:txBody>
      </p:sp>
    </p:spTree>
    <p:extLst>
      <p:ext uri="{BB962C8B-B14F-4D97-AF65-F5344CB8AC3E}">
        <p14:creationId xmlns:p14="http://schemas.microsoft.com/office/powerpoint/2010/main" val="137045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E9BCF-28D2-4205-BA2A-6F42D3246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B93469-3215-4C49-9650-377D4EE75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D87FA-676F-4AF8-9A37-06955B156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01341-D9D2-4B4E-9B48-292942C95C47}" type="datetimeFigureOut">
              <a:rPr lang="en-GB" smtClean="0"/>
              <a:t>12/05/2020</a:t>
            </a:fld>
            <a:endParaRPr lang="en-GB"/>
          </a:p>
        </p:txBody>
      </p:sp>
      <p:sp>
        <p:nvSpPr>
          <p:cNvPr id="5" name="Footer Placeholder 4">
            <a:extLst>
              <a:ext uri="{FF2B5EF4-FFF2-40B4-BE49-F238E27FC236}">
                <a16:creationId xmlns:a16="http://schemas.microsoft.com/office/drawing/2014/main" id="{502CF62A-EC14-4ED0-AB03-E1A3401BF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156CC1-6DE9-4A14-B355-E88F6DD6E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3820A-CC69-4266-AA57-8B93E987EF22}" type="slidenum">
              <a:rPr lang="en-GB" smtClean="0"/>
              <a:t>‹#›</a:t>
            </a:fld>
            <a:endParaRPr lang="en-GB"/>
          </a:p>
        </p:txBody>
      </p:sp>
    </p:spTree>
    <p:extLst>
      <p:ext uri="{BB962C8B-B14F-4D97-AF65-F5344CB8AC3E}">
        <p14:creationId xmlns:p14="http://schemas.microsoft.com/office/powerpoint/2010/main" val="184500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RZD9Qid9lU" TargetMode="External"/><Relationship Id="rId4" Type="http://schemas.openxmlformats.org/officeDocument/2006/relationships/hyperlink" Target="https://www.khanacademy.org/test-prep/mcat/behavior/human-development/v/physical-development-in-adolescenc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PTz-iVI2mf4" TargetMode="External"/><Relationship Id="rId5" Type="http://schemas.openxmlformats.org/officeDocument/2006/relationships/hyperlink" Target="https://www.youtube.com/watch?v=PTz-iVI2mf4"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hyperlink" Target="https://www.youtube.com/watch?v=dPyBzlD-854"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G5wWVNYLBVk" TargetMode="External"/><Relationship Id="rId4" Type="http://schemas.openxmlformats.org/officeDocument/2006/relationships/hyperlink" Target="https://www.youtube.com/watch?v=bfxQH9YLNo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E97-20DB-4CC9-8A89-1B02F81CC85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4E11B14-90E4-4F2F-8E22-C159C004D1B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0799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1278-641B-4311-97EE-AC2883935AB2}"/>
              </a:ext>
            </a:extLst>
          </p:cNvPr>
          <p:cNvSpPr>
            <a:spLocks noGrp="1"/>
          </p:cNvSpPr>
          <p:nvPr>
            <p:ph type="title"/>
          </p:nvPr>
        </p:nvSpPr>
        <p:spPr/>
        <p:txBody>
          <a:bodyPr>
            <a:normAutofit/>
          </a:bodyPr>
          <a:lstStyle/>
          <a:p>
            <a:r>
              <a:rPr lang="en-GB" sz="50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Primitive &amp; postural reflexes</a:t>
            </a:r>
          </a:p>
        </p:txBody>
      </p:sp>
      <p:sp>
        <p:nvSpPr>
          <p:cNvPr id="3" name="Content Placeholder 2">
            <a:extLst>
              <a:ext uri="{FF2B5EF4-FFF2-40B4-BE49-F238E27FC236}">
                <a16:creationId xmlns:a16="http://schemas.microsoft.com/office/drawing/2014/main" id="{0D3D59B6-9272-4EC3-896A-22CEDC036BF6}"/>
              </a:ext>
            </a:extLst>
          </p:cNvPr>
          <p:cNvSpPr>
            <a:spLocks noGrp="1"/>
          </p:cNvSpPr>
          <p:nvPr>
            <p:ph idx="1"/>
          </p:nvPr>
        </p:nvSpPr>
        <p:spPr/>
        <p:txBody>
          <a:bodyPr>
            <a:noAutofit/>
          </a:bodyPr>
          <a:lstStyle/>
          <a:p>
            <a:pPr marL="0" indent="0">
              <a:lnSpc>
                <a:spcPct val="110000"/>
              </a:lnSpc>
              <a:buNone/>
            </a:pPr>
            <a:r>
              <a:rPr lang="en-GB" sz="2400" b="1" dirty="0">
                <a:solidFill>
                  <a:schemeClr val="accent6">
                    <a:lumMod val="50000"/>
                  </a:schemeClr>
                </a:solidFill>
                <a:latin typeface="Century Gothic" panose="020B0502020202020204" pitchFamily="34" charset="0"/>
              </a:rPr>
              <a:t>Primitive reflexes</a:t>
            </a:r>
            <a:r>
              <a:rPr lang="en-GB" sz="2400" dirty="0">
                <a:solidFill>
                  <a:schemeClr val="accent6">
                    <a:lumMod val="50000"/>
                  </a:schemeClr>
                </a:solidFill>
                <a:latin typeface="Century Gothic" panose="020B0502020202020204" pitchFamily="34" charset="0"/>
              </a:rPr>
              <a:t> are </a:t>
            </a:r>
            <a:r>
              <a:rPr lang="en-GB" sz="2400" b="1" dirty="0">
                <a:solidFill>
                  <a:schemeClr val="accent6">
                    <a:lumMod val="50000"/>
                  </a:schemeClr>
                </a:solidFill>
                <a:latin typeface="Century Gothic" panose="020B0502020202020204" pitchFamily="34" charset="0"/>
              </a:rPr>
              <a:t>reflex</a:t>
            </a:r>
            <a:r>
              <a:rPr lang="en-GB" sz="2400" dirty="0">
                <a:solidFill>
                  <a:schemeClr val="accent6">
                    <a:lumMod val="50000"/>
                  </a:schemeClr>
                </a:solidFill>
                <a:latin typeface="Century Gothic" panose="020B0502020202020204" pitchFamily="34" charset="0"/>
              </a:rPr>
              <a:t> actions originating in the central nervous system that are exhibited by normal infants, but not adults, in response to particular stimuli. The birth process is a key factor in the integration of these </a:t>
            </a:r>
            <a:r>
              <a:rPr lang="en-GB" sz="2400" b="1" dirty="0">
                <a:solidFill>
                  <a:schemeClr val="accent6">
                    <a:lumMod val="50000"/>
                  </a:schemeClr>
                </a:solidFill>
                <a:latin typeface="Century Gothic" panose="020B0502020202020204" pitchFamily="34" charset="0"/>
              </a:rPr>
              <a:t>reflexes</a:t>
            </a:r>
            <a:r>
              <a:rPr lang="en-GB" sz="2400" dirty="0">
                <a:solidFill>
                  <a:schemeClr val="accent6">
                    <a:lumMod val="50000"/>
                  </a:schemeClr>
                </a:solidFill>
                <a:latin typeface="Century Gothic" panose="020B0502020202020204" pitchFamily="34" charset="0"/>
              </a:rPr>
              <a:t>. Therefore a traumatic birth experience or birth by </a:t>
            </a:r>
            <a:r>
              <a:rPr lang="en-GB" sz="2400" dirty="0" err="1">
                <a:solidFill>
                  <a:schemeClr val="accent6">
                    <a:lumMod val="50000"/>
                  </a:schemeClr>
                </a:solidFill>
                <a:latin typeface="Century Gothic" panose="020B0502020202020204" pitchFamily="34" charset="0"/>
              </a:rPr>
              <a:t>c-section</a:t>
            </a:r>
            <a:r>
              <a:rPr lang="en-GB" sz="2400" dirty="0">
                <a:solidFill>
                  <a:schemeClr val="accent6">
                    <a:lumMod val="50000"/>
                  </a:schemeClr>
                </a:solidFill>
                <a:latin typeface="Century Gothic" panose="020B0502020202020204" pitchFamily="34" charset="0"/>
              </a:rPr>
              <a:t> may lead to retained </a:t>
            </a:r>
            <a:r>
              <a:rPr lang="en-GB" sz="2400" b="1" dirty="0">
                <a:solidFill>
                  <a:schemeClr val="accent6">
                    <a:lumMod val="50000"/>
                  </a:schemeClr>
                </a:solidFill>
                <a:latin typeface="Century Gothic" panose="020B0502020202020204" pitchFamily="34" charset="0"/>
              </a:rPr>
              <a:t>reflexes longer than norm.</a:t>
            </a:r>
            <a:endParaRPr lang="en-GB" sz="2400" dirty="0">
              <a:solidFill>
                <a:schemeClr val="accent6">
                  <a:lumMod val="50000"/>
                </a:schemeClr>
              </a:solidFill>
              <a:latin typeface="Century Gothic" panose="020B0502020202020204" pitchFamily="34" charset="0"/>
            </a:endParaRPr>
          </a:p>
          <a:p>
            <a:pPr marL="0" indent="0">
              <a:lnSpc>
                <a:spcPct val="110000"/>
              </a:lnSpc>
              <a:buNone/>
            </a:pPr>
            <a:r>
              <a:rPr lang="en-GB" sz="2400" b="1" dirty="0">
                <a:solidFill>
                  <a:schemeClr val="accent6">
                    <a:lumMod val="50000"/>
                  </a:schemeClr>
                </a:solidFill>
                <a:latin typeface="Century Gothic" panose="020B0502020202020204" pitchFamily="34" charset="0"/>
              </a:rPr>
              <a:t>Postural Reflexes</a:t>
            </a:r>
            <a:r>
              <a:rPr lang="en-GB" sz="2400" dirty="0">
                <a:solidFill>
                  <a:schemeClr val="accent6">
                    <a:lumMod val="50000"/>
                  </a:schemeClr>
                </a:solidFill>
                <a:latin typeface="Century Gothic" panose="020B0502020202020204" pitchFamily="34" charset="0"/>
              </a:rPr>
              <a:t> are automatic movements that control the equilibration we require once upright and moving and having to combat the effects of gravity. They maintain </a:t>
            </a:r>
            <a:r>
              <a:rPr lang="en-GB" sz="2400" b="1" dirty="0">
                <a:solidFill>
                  <a:schemeClr val="accent6">
                    <a:lumMod val="50000"/>
                  </a:schemeClr>
                </a:solidFill>
                <a:latin typeface="Century Gothic" panose="020B0502020202020204" pitchFamily="34" charset="0"/>
              </a:rPr>
              <a:t>posture</a:t>
            </a:r>
            <a:r>
              <a:rPr lang="en-GB" sz="2400" dirty="0">
                <a:solidFill>
                  <a:schemeClr val="accent6">
                    <a:lumMod val="50000"/>
                  </a:schemeClr>
                </a:solidFill>
                <a:latin typeface="Century Gothic" panose="020B0502020202020204" pitchFamily="34" charset="0"/>
              </a:rPr>
              <a:t>, balance and fluidity of movement, replacing the Primitive </a:t>
            </a:r>
            <a:r>
              <a:rPr lang="en-GB" sz="2400" b="1" dirty="0">
                <a:solidFill>
                  <a:schemeClr val="accent6">
                    <a:lumMod val="50000"/>
                  </a:schemeClr>
                </a:solidFill>
                <a:latin typeface="Century Gothic" panose="020B0502020202020204" pitchFamily="34" charset="0"/>
              </a:rPr>
              <a:t>Reflexes</a:t>
            </a:r>
            <a:r>
              <a:rPr lang="en-GB" sz="2400" dirty="0">
                <a:solidFill>
                  <a:schemeClr val="accent6">
                    <a:lumMod val="50000"/>
                  </a:schemeClr>
                </a:solidFill>
                <a:latin typeface="Century Gothic" panose="020B0502020202020204" pitchFamily="34" charset="0"/>
              </a:rPr>
              <a:t> in a sequential manner, as those Primitive </a:t>
            </a:r>
            <a:r>
              <a:rPr lang="en-GB" sz="2400" b="1" dirty="0">
                <a:solidFill>
                  <a:schemeClr val="accent6">
                    <a:lumMod val="50000"/>
                  </a:schemeClr>
                </a:solidFill>
                <a:latin typeface="Century Gothic" panose="020B0502020202020204" pitchFamily="34" charset="0"/>
              </a:rPr>
              <a:t>Reflexes</a:t>
            </a:r>
            <a:r>
              <a:rPr lang="en-GB" sz="2400" dirty="0">
                <a:solidFill>
                  <a:schemeClr val="accent6">
                    <a:lumMod val="50000"/>
                  </a:schemeClr>
                </a:solidFill>
                <a:latin typeface="Century Gothic" panose="020B0502020202020204" pitchFamily="34" charset="0"/>
              </a:rPr>
              <a:t> inhibit.</a:t>
            </a:r>
          </a:p>
        </p:txBody>
      </p:sp>
    </p:spTree>
    <p:extLst>
      <p:ext uri="{BB962C8B-B14F-4D97-AF65-F5344CB8AC3E}">
        <p14:creationId xmlns:p14="http://schemas.microsoft.com/office/powerpoint/2010/main" val="13319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904A-F3CB-43F3-B309-F3966B0AC078}"/>
              </a:ext>
            </a:extLst>
          </p:cNvPr>
          <p:cNvSpPr>
            <a:spLocks noGrp="1"/>
          </p:cNvSpPr>
          <p:nvPr>
            <p:ph type="title"/>
          </p:nvPr>
        </p:nvSpPr>
        <p:spPr/>
        <p:txBody>
          <a:bodyPr/>
          <a:lstStyle/>
          <a:p>
            <a:r>
              <a:rPr lang="en-GB"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Permanent and primitive reflexes</a:t>
            </a:r>
          </a:p>
        </p:txBody>
      </p:sp>
      <p:pic>
        <p:nvPicPr>
          <p:cNvPr id="4" name="ARZD9Qid9lU">
            <a:hlinkClick r:id="" action="ppaction://media"/>
            <a:extLst>
              <a:ext uri="{FF2B5EF4-FFF2-40B4-BE49-F238E27FC236}">
                <a16:creationId xmlns:a16="http://schemas.microsoft.com/office/drawing/2014/main" id="{F42714C7-F8CC-487C-8D1E-38AEF797F2CC}"/>
              </a:ext>
            </a:extLst>
          </p:cNvPr>
          <p:cNvPicPr>
            <a:picLocks noGrp="1" noRot="1" noChangeAspect="1"/>
          </p:cNvPicPr>
          <p:nvPr>
            <p:ph idx="1"/>
            <a:videoFile r:link="rId1"/>
          </p:nvPr>
        </p:nvPicPr>
        <p:blipFill>
          <a:blip r:embed="rId3"/>
          <a:stretch>
            <a:fillRect/>
          </a:stretch>
        </p:blipFill>
        <p:spPr>
          <a:xfrm>
            <a:off x="1996440" y="1428750"/>
            <a:ext cx="6659880" cy="4994910"/>
          </a:xfrm>
          <a:prstGeom prst="rect">
            <a:avLst/>
          </a:prstGeom>
        </p:spPr>
      </p:pic>
      <p:sp>
        <p:nvSpPr>
          <p:cNvPr id="3" name="TextBox 2"/>
          <p:cNvSpPr txBox="1"/>
          <p:nvPr/>
        </p:nvSpPr>
        <p:spPr>
          <a:xfrm>
            <a:off x="215153" y="6423660"/>
            <a:ext cx="11389659" cy="369332"/>
          </a:xfrm>
          <a:prstGeom prst="rect">
            <a:avLst/>
          </a:prstGeom>
          <a:noFill/>
        </p:spPr>
        <p:txBody>
          <a:bodyPr wrap="square" rtlCol="0">
            <a:spAutoFit/>
          </a:bodyPr>
          <a:lstStyle/>
          <a:p>
            <a:r>
              <a:rPr lang="en-GB" dirty="0">
                <a:hlinkClick r:id="rId4"/>
              </a:rPr>
              <a:t>https://www.khanacademy.org/test-prep/mcat/behavior/human-development/v/physical-development-in-adolescence</a:t>
            </a:r>
            <a:r>
              <a:rPr lang="en-GB" dirty="0"/>
              <a:t> </a:t>
            </a:r>
          </a:p>
        </p:txBody>
      </p:sp>
    </p:spTree>
    <p:extLst>
      <p:ext uri="{BB962C8B-B14F-4D97-AF65-F5344CB8AC3E}">
        <p14:creationId xmlns:p14="http://schemas.microsoft.com/office/powerpoint/2010/main" val="258091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D75A98-4F35-4C5B-8905-EBB49FAE39FD}"/>
              </a:ext>
            </a:extLst>
          </p:cNvPr>
          <p:cNvPicPr>
            <a:picLocks noChangeAspect="1"/>
          </p:cNvPicPr>
          <p:nvPr/>
        </p:nvPicPr>
        <p:blipFill>
          <a:blip r:embed="rId2"/>
          <a:stretch>
            <a:fillRect/>
          </a:stretch>
        </p:blipFill>
        <p:spPr>
          <a:xfrm>
            <a:off x="995680" y="284714"/>
            <a:ext cx="7809817" cy="60551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4FB5227-C743-4201-9552-040DB379749F}"/>
              </a:ext>
            </a:extLst>
          </p:cNvPr>
          <p:cNvSpPr txBox="1"/>
          <p:nvPr/>
        </p:nvSpPr>
        <p:spPr>
          <a:xfrm>
            <a:off x="9204960" y="2519680"/>
            <a:ext cx="2580640" cy="3477875"/>
          </a:xfrm>
          <a:prstGeom prst="rect">
            <a:avLst/>
          </a:prstGeom>
          <a:solidFill>
            <a:srgbClr val="E7FFE7"/>
          </a:solidFill>
          <a:effectLst>
            <a:outerShdw blurRad="50800" dist="38100" dir="2700000" algn="tl" rotWithShape="0">
              <a:prstClr val="black">
                <a:alpha val="40000"/>
              </a:prstClr>
            </a:outerShdw>
          </a:effectLst>
        </p:spPr>
        <p:txBody>
          <a:bodyPr wrap="square" rtlCol="0">
            <a:spAutoFit/>
          </a:bodyPr>
          <a:lstStyle/>
          <a:p>
            <a:r>
              <a:rPr lang="en-GB" sz="2200" dirty="0">
                <a:solidFill>
                  <a:schemeClr val="accent6">
                    <a:lumMod val="50000"/>
                  </a:schemeClr>
                </a:solidFill>
                <a:latin typeface="Century Gothic" panose="020B0502020202020204" pitchFamily="34" charset="0"/>
              </a:rPr>
              <a:t>Complete the table in your A1. Physical development booklet, page seven, covering all the primitive reflexes.</a:t>
            </a:r>
          </a:p>
          <a:p>
            <a:r>
              <a:rPr lang="en-GB" sz="2200" dirty="0">
                <a:solidFill>
                  <a:schemeClr val="accent6">
                    <a:lumMod val="50000"/>
                  </a:schemeClr>
                </a:solidFill>
                <a:latin typeface="Century Gothic" panose="020B0502020202020204" pitchFamily="34" charset="0"/>
              </a:rPr>
              <a:t>You will need to revise each one!</a:t>
            </a:r>
          </a:p>
        </p:txBody>
      </p:sp>
    </p:spTree>
    <p:extLst>
      <p:ext uri="{BB962C8B-B14F-4D97-AF65-F5344CB8AC3E}">
        <p14:creationId xmlns:p14="http://schemas.microsoft.com/office/powerpoint/2010/main" val="185015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Tz-iVI2mf4">
            <a:hlinkClick r:id="" action="ppaction://media"/>
            <a:extLst>
              <a:ext uri="{FF2B5EF4-FFF2-40B4-BE49-F238E27FC236}">
                <a16:creationId xmlns:a16="http://schemas.microsoft.com/office/drawing/2014/main" id="{A306FF94-BA9E-4CC7-BE83-4F155642758B}"/>
              </a:ext>
            </a:extLst>
          </p:cNvPr>
          <p:cNvPicPr>
            <a:picLocks noGrp="1" noRot="1" noChangeAspect="1"/>
          </p:cNvPicPr>
          <p:nvPr>
            <p:ph idx="1"/>
            <a:videoFile r:link="rId1"/>
          </p:nvPr>
        </p:nvPicPr>
        <p:blipFill>
          <a:blip r:embed="rId3"/>
          <a:stretch>
            <a:fillRect/>
          </a:stretch>
        </p:blipFill>
        <p:spPr>
          <a:xfrm>
            <a:off x="8738870" y="2590800"/>
            <a:ext cx="3048000" cy="2286000"/>
          </a:xfrm>
          <a:prstGeom prst="rect">
            <a:avLst/>
          </a:prstGeom>
        </p:spPr>
      </p:pic>
      <p:pic>
        <p:nvPicPr>
          <p:cNvPr id="4" name="Picture 3">
            <a:extLst>
              <a:ext uri="{FF2B5EF4-FFF2-40B4-BE49-F238E27FC236}">
                <a16:creationId xmlns:a16="http://schemas.microsoft.com/office/drawing/2014/main" id="{6E4017D8-E6FD-4AB0-9C88-C0060422D998}"/>
              </a:ext>
            </a:extLst>
          </p:cNvPr>
          <p:cNvPicPr>
            <a:picLocks noChangeAspect="1"/>
          </p:cNvPicPr>
          <p:nvPr/>
        </p:nvPicPr>
        <p:blipFill>
          <a:blip r:embed="rId4"/>
          <a:stretch>
            <a:fillRect/>
          </a:stretch>
        </p:blipFill>
        <p:spPr>
          <a:xfrm>
            <a:off x="544830" y="407670"/>
            <a:ext cx="7887970" cy="604552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8738870" y="5096435"/>
            <a:ext cx="3048000" cy="646331"/>
          </a:xfrm>
          <a:prstGeom prst="rect">
            <a:avLst/>
          </a:prstGeom>
          <a:noFill/>
        </p:spPr>
        <p:txBody>
          <a:bodyPr wrap="square" rtlCol="0">
            <a:spAutoFit/>
          </a:bodyPr>
          <a:lstStyle/>
          <a:p>
            <a:r>
              <a:rPr lang="en-GB" dirty="0">
                <a:hlinkClick r:id="rId5"/>
              </a:rPr>
              <a:t>https://www.youtube.com/watch?v=PTz-iVI2mf4</a:t>
            </a:r>
            <a:r>
              <a:rPr lang="en-GB" dirty="0"/>
              <a:t> </a:t>
            </a:r>
          </a:p>
        </p:txBody>
      </p:sp>
    </p:spTree>
    <p:extLst>
      <p:ext uri="{BB962C8B-B14F-4D97-AF65-F5344CB8AC3E}">
        <p14:creationId xmlns:p14="http://schemas.microsoft.com/office/powerpoint/2010/main" val="76021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7A61C-4852-4F91-B8C7-98D1D8534EE1}"/>
              </a:ext>
            </a:extLst>
          </p:cNvPr>
          <p:cNvPicPr>
            <a:picLocks noChangeAspect="1"/>
          </p:cNvPicPr>
          <p:nvPr/>
        </p:nvPicPr>
        <p:blipFill>
          <a:blip r:embed="rId4"/>
          <a:stretch>
            <a:fillRect/>
          </a:stretch>
        </p:blipFill>
        <p:spPr>
          <a:xfrm>
            <a:off x="824230" y="474344"/>
            <a:ext cx="7003934" cy="531685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67D88E4-8FDA-4CD6-986B-4D409CACFCA1}"/>
              </a:ext>
            </a:extLst>
          </p:cNvPr>
          <p:cNvSpPr txBox="1"/>
          <p:nvPr/>
        </p:nvSpPr>
        <p:spPr>
          <a:xfrm>
            <a:off x="7023847" y="5943600"/>
            <a:ext cx="5013960" cy="369332"/>
          </a:xfrm>
          <a:prstGeom prst="rect">
            <a:avLst/>
          </a:prstGeom>
          <a:noFill/>
        </p:spPr>
        <p:txBody>
          <a:bodyPr wrap="square" rtlCol="0">
            <a:spAutoFit/>
          </a:bodyPr>
          <a:lstStyle/>
          <a:p>
            <a:r>
              <a:rPr lang="en-GB" dirty="0">
                <a:hlinkClick r:id="rId5"/>
              </a:rPr>
              <a:t>https://www.youtube.com/watch?v=dPyBzlD-854</a:t>
            </a:r>
            <a:r>
              <a:rPr lang="en-GB" dirty="0"/>
              <a:t> </a:t>
            </a:r>
          </a:p>
        </p:txBody>
      </p:sp>
    </p:spTree>
    <p:controls>
      <mc:AlternateContent xmlns:mc="http://schemas.openxmlformats.org/markup-compatibility/2006">
        <mc:Choice xmlns:v="urn:schemas-microsoft-com:vml" Requires="v">
          <p:control spid="1029" name="ShockwaveFlash1" r:id="rId2" imgW="1828800" imgH="1828800"/>
        </mc:Choice>
        <mc:Fallback>
          <p:control name="ShockwaveFlash1" r:id="rId2" imgW="1828800" imgH="1828800">
            <p:pic>
              <p:nvPicPr>
                <p:cNvPr id="5" name="ShockwaveFlash1">
                  <a:extLst>
                    <a:ext uri="{FF2B5EF4-FFF2-40B4-BE49-F238E27FC236}">
                      <a16:creationId xmlns:a16="http://schemas.microsoft.com/office/drawing/2014/main" id="{9E927EBA-5231-4EA8-A25F-42715C9236BD}"/>
                    </a:ext>
                  </a:extLst>
                </p:cNvPr>
                <p:cNvPicPr>
                  <a:picLocks/>
                </p:cNvPicPr>
                <p:nvPr/>
              </p:nvPicPr>
              <p:blipFill>
                <a:blip r:embed="rId6"/>
                <a:stretch>
                  <a:fillRect/>
                </a:stretch>
              </p:blipFill>
              <p:spPr>
                <a:xfrm>
                  <a:off x="8143240" y="2212023"/>
                  <a:ext cx="3134360" cy="3579176"/>
                </a:xfrm>
                <a:prstGeom prst="rect">
                  <a:avLst/>
                </a:prstGeom>
              </p:spPr>
            </p:pic>
          </p:control>
        </mc:Fallback>
      </mc:AlternateContent>
    </p:controls>
    <p:extLst>
      <p:ext uri="{BB962C8B-B14F-4D97-AF65-F5344CB8AC3E}">
        <p14:creationId xmlns:p14="http://schemas.microsoft.com/office/powerpoint/2010/main" val="49828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86A9-8648-4BE1-8713-529907C698DC}"/>
              </a:ext>
            </a:extLst>
          </p:cNvPr>
          <p:cNvSpPr>
            <a:spLocks noGrp="1"/>
          </p:cNvSpPr>
          <p:nvPr>
            <p:ph type="title"/>
          </p:nvPr>
        </p:nvSpPr>
        <p:spPr/>
        <p:txBody>
          <a:bodyPr>
            <a:normAutofit/>
          </a:bodyPr>
          <a:lstStyle/>
          <a:p>
            <a:r>
              <a:rPr lang="en-GB" sz="6600" b="1" dirty="0">
                <a:solidFill>
                  <a:schemeClr val="accent6">
                    <a:lumMod val="50000"/>
                  </a:schemeClr>
                </a:solidFill>
                <a:effectLst>
                  <a:outerShdw blurRad="38100" dist="38100" dir="2700000" algn="tl">
                    <a:srgbClr val="000000">
                      <a:alpha val="43137"/>
                    </a:srgbClr>
                  </a:outerShdw>
                </a:effectLst>
              </a:rPr>
              <a:t>Gross motor skills</a:t>
            </a:r>
          </a:p>
        </p:txBody>
      </p:sp>
      <p:sp>
        <p:nvSpPr>
          <p:cNvPr id="3" name="Content Placeholder 2">
            <a:extLst>
              <a:ext uri="{FF2B5EF4-FFF2-40B4-BE49-F238E27FC236}">
                <a16:creationId xmlns:a16="http://schemas.microsoft.com/office/drawing/2014/main" id="{375EAC2A-DCCF-43C7-ADFD-36220DBBADC4}"/>
              </a:ext>
            </a:extLst>
          </p:cNvPr>
          <p:cNvSpPr>
            <a:spLocks noGrp="1"/>
          </p:cNvSpPr>
          <p:nvPr>
            <p:ph idx="1"/>
          </p:nvPr>
        </p:nvSpPr>
        <p:spPr>
          <a:xfrm>
            <a:off x="7208520" y="2191918"/>
            <a:ext cx="2758440" cy="3782162"/>
          </a:xfrm>
          <a:solidFill>
            <a:srgbClr val="E7FFE7"/>
          </a:solidFill>
          <a:effectLst>
            <a:outerShdw blurRad="50800" dist="38100" dir="2700000" algn="tl" rotWithShape="0">
              <a:prstClr val="black">
                <a:alpha val="40000"/>
              </a:prstClr>
            </a:outerShdw>
          </a:effectLst>
        </p:spPr>
        <p:txBody>
          <a:bodyPr>
            <a:normAutofit/>
          </a:bodyPr>
          <a:lstStyle/>
          <a:p>
            <a:pPr marL="0" indent="0">
              <a:buNone/>
            </a:pPr>
            <a:r>
              <a:rPr lang="en-GB" sz="2400" b="1" dirty="0">
                <a:solidFill>
                  <a:schemeClr val="accent6">
                    <a:lumMod val="50000"/>
                  </a:schemeClr>
                </a:solidFill>
                <a:latin typeface="Century Gothic" panose="020B0502020202020204" pitchFamily="34" charset="0"/>
              </a:rPr>
              <a:t>Gross motor skills </a:t>
            </a:r>
            <a:r>
              <a:rPr lang="en-GB" sz="2400" dirty="0">
                <a:solidFill>
                  <a:schemeClr val="accent6">
                    <a:lumMod val="50000"/>
                  </a:schemeClr>
                </a:solidFill>
                <a:latin typeface="Century Gothic" panose="020B0502020202020204" pitchFamily="34" charset="0"/>
              </a:rPr>
              <a:t>are large movements, involving the bigger muscles, which require </a:t>
            </a:r>
            <a:r>
              <a:rPr lang="en-GB" sz="2400" b="1" dirty="0">
                <a:solidFill>
                  <a:schemeClr val="accent6">
                    <a:lumMod val="50000"/>
                  </a:schemeClr>
                </a:solidFill>
                <a:latin typeface="Century Gothic" panose="020B0502020202020204" pitchFamily="34" charset="0"/>
              </a:rPr>
              <a:t>mobility</a:t>
            </a:r>
            <a:r>
              <a:rPr lang="en-GB" sz="2400" dirty="0">
                <a:solidFill>
                  <a:schemeClr val="accent6">
                    <a:lumMod val="50000"/>
                  </a:schemeClr>
                </a:solidFill>
                <a:latin typeface="Century Gothic" panose="020B0502020202020204" pitchFamily="34" charset="0"/>
              </a:rPr>
              <a:t> and the </a:t>
            </a:r>
            <a:r>
              <a:rPr lang="en-GB" sz="2400" b="1" dirty="0">
                <a:solidFill>
                  <a:schemeClr val="accent6">
                    <a:lumMod val="50000"/>
                  </a:schemeClr>
                </a:solidFill>
                <a:latin typeface="Century Gothic" panose="020B0502020202020204" pitchFamily="34" charset="0"/>
              </a:rPr>
              <a:t>coordination</a:t>
            </a:r>
            <a:r>
              <a:rPr lang="en-GB" sz="2400" dirty="0">
                <a:solidFill>
                  <a:schemeClr val="accent6">
                    <a:lumMod val="50000"/>
                  </a:schemeClr>
                </a:solidFill>
                <a:latin typeface="Century Gothic" panose="020B0502020202020204" pitchFamily="34" charset="0"/>
              </a:rPr>
              <a:t> these require </a:t>
            </a:r>
            <a:r>
              <a:rPr lang="en-GB" sz="2400" dirty="0" err="1">
                <a:solidFill>
                  <a:schemeClr val="accent6">
                    <a:lumMod val="50000"/>
                  </a:schemeClr>
                </a:solidFill>
                <a:latin typeface="Century Gothic" panose="020B0502020202020204" pitchFamily="34" charset="0"/>
              </a:rPr>
              <a:t>eg</a:t>
            </a:r>
            <a:r>
              <a:rPr lang="en-GB" sz="2400" dirty="0">
                <a:solidFill>
                  <a:schemeClr val="accent6">
                    <a:lumMod val="50000"/>
                  </a:schemeClr>
                </a:solidFill>
                <a:latin typeface="Century Gothic" panose="020B0502020202020204" pitchFamily="34" charset="0"/>
              </a:rPr>
              <a:t>. Rolling over or reaching out.</a:t>
            </a:r>
          </a:p>
        </p:txBody>
      </p:sp>
      <p:pic>
        <p:nvPicPr>
          <p:cNvPr id="4" name="Picture 3">
            <a:extLst>
              <a:ext uri="{FF2B5EF4-FFF2-40B4-BE49-F238E27FC236}">
                <a16:creationId xmlns:a16="http://schemas.microsoft.com/office/drawing/2014/main" id="{EDB7F09B-B3FE-46C7-ABA2-B33C1B81A065}"/>
              </a:ext>
            </a:extLst>
          </p:cNvPr>
          <p:cNvPicPr>
            <a:picLocks noChangeAspect="1"/>
          </p:cNvPicPr>
          <p:nvPr/>
        </p:nvPicPr>
        <p:blipFill>
          <a:blip r:embed="rId2"/>
          <a:stretch>
            <a:fillRect/>
          </a:stretch>
        </p:blipFill>
        <p:spPr>
          <a:xfrm>
            <a:off x="1033462" y="1545907"/>
            <a:ext cx="5590858" cy="4997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33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1791-DF4A-4C3F-B488-0994511F4033}"/>
              </a:ext>
            </a:extLst>
          </p:cNvPr>
          <p:cNvSpPr>
            <a:spLocks noGrp="1"/>
          </p:cNvSpPr>
          <p:nvPr>
            <p:ph type="title"/>
          </p:nvPr>
        </p:nvSpPr>
        <p:spPr/>
        <p:txBody>
          <a:bodyPr>
            <a:normAutofit/>
          </a:bodyPr>
          <a:lstStyle/>
          <a:p>
            <a:r>
              <a:rPr lang="en-GB" sz="50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Fine motor skills; 0-2 years</a:t>
            </a:r>
          </a:p>
        </p:txBody>
      </p:sp>
      <p:sp>
        <p:nvSpPr>
          <p:cNvPr id="3" name="Content Placeholder 2">
            <a:extLst>
              <a:ext uri="{FF2B5EF4-FFF2-40B4-BE49-F238E27FC236}">
                <a16:creationId xmlns:a16="http://schemas.microsoft.com/office/drawing/2014/main" id="{887D247D-5E42-426B-B91A-B066592EB53C}"/>
              </a:ext>
            </a:extLst>
          </p:cNvPr>
          <p:cNvSpPr>
            <a:spLocks noGrp="1"/>
          </p:cNvSpPr>
          <p:nvPr>
            <p:ph idx="1"/>
          </p:nvPr>
        </p:nvSpPr>
        <p:spPr>
          <a:xfrm>
            <a:off x="7604760" y="1690688"/>
            <a:ext cx="3749040" cy="2956561"/>
          </a:xfrm>
          <a:solidFill>
            <a:srgbClr val="E7FFE7"/>
          </a:solidFill>
          <a:effectLst>
            <a:outerShdw blurRad="50800" dist="38100" dir="2700000" algn="tl" rotWithShape="0">
              <a:prstClr val="black">
                <a:alpha val="40000"/>
              </a:prstClr>
            </a:outerShdw>
          </a:effectLst>
        </p:spPr>
        <p:txBody>
          <a:bodyPr>
            <a:normAutofit/>
          </a:bodyPr>
          <a:lstStyle/>
          <a:p>
            <a:pPr marL="0" indent="0">
              <a:buNone/>
            </a:pPr>
            <a:r>
              <a:rPr lang="en-GB" sz="2400" dirty="0">
                <a:solidFill>
                  <a:schemeClr val="accent6">
                    <a:lumMod val="50000"/>
                  </a:schemeClr>
                </a:solidFill>
                <a:latin typeface="Century Gothic" panose="020B0502020202020204" pitchFamily="34" charset="0"/>
              </a:rPr>
              <a:t>Fine motor skills involve smaller precision movement, which requires dexterity and coordination. For example, picking up and holding a pencil, pincer movement.</a:t>
            </a:r>
          </a:p>
        </p:txBody>
      </p:sp>
      <p:pic>
        <p:nvPicPr>
          <p:cNvPr id="5" name="Picture 4">
            <a:extLst>
              <a:ext uri="{FF2B5EF4-FFF2-40B4-BE49-F238E27FC236}">
                <a16:creationId xmlns:a16="http://schemas.microsoft.com/office/drawing/2014/main" id="{3FBF3759-637E-4019-ABFB-DAAC01EA5C57}"/>
              </a:ext>
            </a:extLst>
          </p:cNvPr>
          <p:cNvPicPr>
            <a:picLocks noChangeAspect="1"/>
          </p:cNvPicPr>
          <p:nvPr/>
        </p:nvPicPr>
        <p:blipFill>
          <a:blip r:embed="rId2"/>
          <a:stretch>
            <a:fillRect/>
          </a:stretch>
        </p:blipFill>
        <p:spPr>
          <a:xfrm>
            <a:off x="2528887" y="4875530"/>
            <a:ext cx="7134225" cy="149542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B353CC2-3CC8-4A6C-BEBC-F31360A932FE}"/>
              </a:ext>
            </a:extLst>
          </p:cNvPr>
          <p:cNvPicPr>
            <a:picLocks noChangeAspect="1"/>
          </p:cNvPicPr>
          <p:nvPr/>
        </p:nvPicPr>
        <p:blipFill>
          <a:blip r:embed="rId3"/>
          <a:stretch>
            <a:fillRect/>
          </a:stretch>
        </p:blipFill>
        <p:spPr>
          <a:xfrm>
            <a:off x="1342549" y="1689781"/>
            <a:ext cx="5757863" cy="2958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44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Gross vs fine motor skills- Which are fine and which are gross? (predict before next slide!)</a:t>
            </a:r>
          </a:p>
        </p:txBody>
      </p:sp>
      <p:sp>
        <p:nvSpPr>
          <p:cNvPr id="5" name="TextBox 4"/>
          <p:cNvSpPr txBox="1"/>
          <p:nvPr/>
        </p:nvSpPr>
        <p:spPr>
          <a:xfrm>
            <a:off x="1537447" y="1409251"/>
            <a:ext cx="5013960" cy="5262979"/>
          </a:xfrm>
          <a:prstGeom prst="rect">
            <a:avLst/>
          </a:prstGeom>
          <a:noFill/>
        </p:spPr>
        <p:txBody>
          <a:bodyPr wrap="square" rtlCol="0">
            <a:spAutoFit/>
          </a:bodyPr>
          <a:lstStyle/>
          <a:p>
            <a:pPr marL="457200" indent="-457200">
              <a:buFont typeface="+mj-lt"/>
              <a:buAutoNum type="arabicPeriod"/>
            </a:pPr>
            <a:r>
              <a:rPr lang="en-GB" sz="2400" dirty="0"/>
              <a:t>Cuts with scissors</a:t>
            </a:r>
          </a:p>
          <a:p>
            <a:pPr marL="457200" indent="-457200">
              <a:buFont typeface="+mj-lt"/>
              <a:buAutoNum type="arabicPeriod"/>
            </a:pPr>
            <a:r>
              <a:rPr lang="en-GB" sz="2400" dirty="0"/>
              <a:t>Walks on tiptoes</a:t>
            </a:r>
          </a:p>
          <a:p>
            <a:pPr marL="457200" indent="-457200">
              <a:buFont typeface="+mj-lt"/>
              <a:buAutoNum type="arabicPeriod"/>
            </a:pPr>
            <a:r>
              <a:rPr lang="en-GB" sz="2400" dirty="0"/>
              <a:t>Paints with a brush</a:t>
            </a:r>
          </a:p>
          <a:p>
            <a:pPr marL="457200" indent="-457200">
              <a:buFont typeface="+mj-lt"/>
              <a:buAutoNum type="arabicPeriod"/>
            </a:pPr>
            <a:r>
              <a:rPr lang="en-GB" sz="2400" dirty="0"/>
              <a:t>Strings beads</a:t>
            </a:r>
          </a:p>
          <a:p>
            <a:pPr marL="457200" indent="-457200">
              <a:buFont typeface="+mj-lt"/>
              <a:buAutoNum type="arabicPeriod"/>
            </a:pPr>
            <a:r>
              <a:rPr lang="en-GB" sz="2400" dirty="0"/>
              <a:t>Throws a ball</a:t>
            </a:r>
          </a:p>
          <a:p>
            <a:pPr marL="457200" indent="-457200">
              <a:buFont typeface="+mj-lt"/>
              <a:buAutoNum type="arabicPeriod"/>
            </a:pPr>
            <a:r>
              <a:rPr lang="en-GB" sz="2400" dirty="0"/>
              <a:t>Inserts a puzzle piece</a:t>
            </a:r>
          </a:p>
          <a:p>
            <a:pPr marL="457200" indent="-457200">
              <a:buFont typeface="+mj-lt"/>
              <a:buAutoNum type="arabicPeriod"/>
            </a:pPr>
            <a:r>
              <a:rPr lang="en-GB" sz="2400" dirty="0"/>
              <a:t>Balances on one foot</a:t>
            </a:r>
          </a:p>
          <a:p>
            <a:pPr marL="457200" indent="-457200">
              <a:buFont typeface="+mj-lt"/>
              <a:buAutoNum type="arabicPeriod"/>
            </a:pPr>
            <a:r>
              <a:rPr lang="en-GB" sz="2400" dirty="0"/>
              <a:t>Walks up the stairs</a:t>
            </a:r>
          </a:p>
          <a:p>
            <a:pPr marL="457200" indent="-457200">
              <a:buFont typeface="+mj-lt"/>
              <a:buAutoNum type="arabicPeriod"/>
            </a:pPr>
            <a:r>
              <a:rPr lang="en-GB" sz="2400" dirty="0"/>
              <a:t>Traces objects</a:t>
            </a:r>
          </a:p>
          <a:p>
            <a:pPr marL="457200" indent="-457200">
              <a:buFont typeface="+mj-lt"/>
              <a:buAutoNum type="arabicPeriod"/>
            </a:pPr>
            <a:r>
              <a:rPr lang="en-GB" sz="2400" dirty="0"/>
              <a:t>Cuts fruit</a:t>
            </a:r>
          </a:p>
          <a:p>
            <a:pPr marL="457200" indent="-457200">
              <a:buFont typeface="+mj-lt"/>
              <a:buAutoNum type="arabicPeriod"/>
            </a:pPr>
            <a:r>
              <a:rPr lang="en-GB" sz="2400" dirty="0"/>
              <a:t>Hopping</a:t>
            </a:r>
          </a:p>
          <a:p>
            <a:pPr marL="457200" indent="-457200">
              <a:buFont typeface="+mj-lt"/>
              <a:buAutoNum type="arabicPeriod"/>
            </a:pPr>
            <a:r>
              <a:rPr lang="en-GB" sz="2400" dirty="0"/>
              <a:t>Zip up a coat</a:t>
            </a:r>
          </a:p>
          <a:p>
            <a:pPr marL="457200" indent="-457200">
              <a:buFont typeface="+mj-lt"/>
              <a:buAutoNum type="arabicPeriod"/>
            </a:pPr>
            <a:r>
              <a:rPr lang="en-GB" sz="2400" dirty="0"/>
              <a:t>Pours liquid between containers</a:t>
            </a:r>
          </a:p>
          <a:p>
            <a:pPr marL="457200" indent="-457200">
              <a:buFont typeface="+mj-lt"/>
              <a:buAutoNum type="arabicPeriod"/>
            </a:pPr>
            <a:r>
              <a:rPr lang="en-GB" sz="2400" dirty="0"/>
              <a:t>Rides a bike</a:t>
            </a:r>
          </a:p>
        </p:txBody>
      </p:sp>
    </p:spTree>
    <p:extLst>
      <p:ext uri="{BB962C8B-B14F-4D97-AF65-F5344CB8AC3E}">
        <p14:creationId xmlns:p14="http://schemas.microsoft.com/office/powerpoint/2010/main" val="406282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Gross vs fine motor skills- Which are fine and which are gross? (bold are fine)</a:t>
            </a:r>
          </a:p>
        </p:txBody>
      </p:sp>
      <p:sp>
        <p:nvSpPr>
          <p:cNvPr id="5" name="TextBox 4"/>
          <p:cNvSpPr txBox="1"/>
          <p:nvPr/>
        </p:nvSpPr>
        <p:spPr>
          <a:xfrm>
            <a:off x="1537447" y="1409251"/>
            <a:ext cx="5013960" cy="5262979"/>
          </a:xfrm>
          <a:prstGeom prst="rect">
            <a:avLst/>
          </a:prstGeom>
          <a:noFill/>
        </p:spPr>
        <p:txBody>
          <a:bodyPr wrap="square" rtlCol="0">
            <a:spAutoFit/>
          </a:bodyPr>
          <a:lstStyle/>
          <a:p>
            <a:pPr marL="457200" indent="-457200">
              <a:buFont typeface="+mj-lt"/>
              <a:buAutoNum type="arabicPeriod"/>
            </a:pPr>
            <a:r>
              <a:rPr lang="en-GB" sz="2400" b="1" dirty="0"/>
              <a:t>Cuts with scissors</a:t>
            </a:r>
          </a:p>
          <a:p>
            <a:pPr marL="457200" indent="-457200">
              <a:buFont typeface="+mj-lt"/>
              <a:buAutoNum type="arabicPeriod"/>
            </a:pPr>
            <a:r>
              <a:rPr lang="en-GB" sz="2400" dirty="0"/>
              <a:t>Walks on tiptoes</a:t>
            </a:r>
          </a:p>
          <a:p>
            <a:pPr marL="457200" indent="-457200">
              <a:buFont typeface="+mj-lt"/>
              <a:buAutoNum type="arabicPeriod"/>
            </a:pPr>
            <a:r>
              <a:rPr lang="en-GB" sz="2400" b="1" dirty="0"/>
              <a:t>Paints with a brush</a:t>
            </a:r>
          </a:p>
          <a:p>
            <a:pPr marL="457200" indent="-457200">
              <a:buFont typeface="+mj-lt"/>
              <a:buAutoNum type="arabicPeriod"/>
            </a:pPr>
            <a:r>
              <a:rPr lang="en-GB" sz="2400" b="1" dirty="0"/>
              <a:t>Strings beads</a:t>
            </a:r>
          </a:p>
          <a:p>
            <a:pPr marL="457200" indent="-457200">
              <a:buFont typeface="+mj-lt"/>
              <a:buAutoNum type="arabicPeriod"/>
            </a:pPr>
            <a:r>
              <a:rPr lang="en-GB" sz="2400" dirty="0"/>
              <a:t>Throws a ball</a:t>
            </a:r>
          </a:p>
          <a:p>
            <a:pPr marL="457200" indent="-457200">
              <a:buFont typeface="+mj-lt"/>
              <a:buAutoNum type="arabicPeriod"/>
            </a:pPr>
            <a:r>
              <a:rPr lang="en-GB" sz="2400" b="1" dirty="0"/>
              <a:t>Inserts a puzzle piece</a:t>
            </a:r>
          </a:p>
          <a:p>
            <a:pPr marL="457200" indent="-457200">
              <a:buFont typeface="+mj-lt"/>
              <a:buAutoNum type="arabicPeriod"/>
            </a:pPr>
            <a:r>
              <a:rPr lang="en-GB" sz="2400" dirty="0"/>
              <a:t>Balances on one foot</a:t>
            </a:r>
          </a:p>
          <a:p>
            <a:pPr marL="457200" indent="-457200">
              <a:buFont typeface="+mj-lt"/>
              <a:buAutoNum type="arabicPeriod"/>
            </a:pPr>
            <a:r>
              <a:rPr lang="en-GB" sz="2400" dirty="0"/>
              <a:t>Walks up the stairs</a:t>
            </a:r>
          </a:p>
          <a:p>
            <a:pPr marL="457200" indent="-457200">
              <a:buFont typeface="+mj-lt"/>
              <a:buAutoNum type="arabicPeriod"/>
            </a:pPr>
            <a:r>
              <a:rPr lang="en-GB" sz="2400" b="1" dirty="0"/>
              <a:t>Traces objects</a:t>
            </a:r>
          </a:p>
          <a:p>
            <a:pPr marL="457200" indent="-457200">
              <a:buFont typeface="+mj-lt"/>
              <a:buAutoNum type="arabicPeriod"/>
            </a:pPr>
            <a:r>
              <a:rPr lang="en-GB" sz="2400" b="1" dirty="0"/>
              <a:t>Cuts fruit</a:t>
            </a:r>
          </a:p>
          <a:p>
            <a:pPr marL="457200" indent="-457200">
              <a:buFont typeface="+mj-lt"/>
              <a:buAutoNum type="arabicPeriod"/>
            </a:pPr>
            <a:r>
              <a:rPr lang="en-GB" sz="2400" dirty="0"/>
              <a:t>Hopping</a:t>
            </a:r>
          </a:p>
          <a:p>
            <a:pPr marL="457200" indent="-457200">
              <a:buFont typeface="+mj-lt"/>
              <a:buAutoNum type="arabicPeriod"/>
            </a:pPr>
            <a:r>
              <a:rPr lang="en-GB" sz="2400" b="1" dirty="0"/>
              <a:t>Zip up a coat</a:t>
            </a:r>
          </a:p>
          <a:p>
            <a:pPr marL="457200" indent="-457200">
              <a:buFont typeface="+mj-lt"/>
              <a:buAutoNum type="arabicPeriod"/>
            </a:pPr>
            <a:r>
              <a:rPr lang="en-GB" sz="2400" b="1" dirty="0"/>
              <a:t>Pours liquid between containers</a:t>
            </a:r>
          </a:p>
          <a:p>
            <a:pPr marL="457200" indent="-457200">
              <a:buFont typeface="+mj-lt"/>
              <a:buAutoNum type="arabicPeriod"/>
            </a:pPr>
            <a:r>
              <a:rPr lang="en-GB" sz="2400" dirty="0"/>
              <a:t>Rides a bike</a:t>
            </a:r>
          </a:p>
        </p:txBody>
      </p:sp>
    </p:spTree>
    <p:extLst>
      <p:ext uri="{BB962C8B-B14F-4D97-AF65-F5344CB8AC3E}">
        <p14:creationId xmlns:p14="http://schemas.microsoft.com/office/powerpoint/2010/main" val="326649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C770-4773-4FA8-B639-E4D88CC788C1}"/>
              </a:ext>
            </a:extLst>
          </p:cNvPr>
          <p:cNvSpPr>
            <a:spLocks noGrp="1"/>
          </p:cNvSpPr>
          <p:nvPr>
            <p:ph type="title"/>
          </p:nvPr>
        </p:nvSpPr>
        <p:spPr>
          <a:xfrm>
            <a:off x="838200" y="313530"/>
            <a:ext cx="10515600" cy="1325563"/>
          </a:xfrm>
        </p:spPr>
        <p:txBody>
          <a:bodyPr/>
          <a:lstStyle/>
          <a:p>
            <a:r>
              <a:rPr lang="en-GB"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Mobility</a:t>
            </a:r>
          </a:p>
        </p:txBody>
      </p:sp>
      <p:sp>
        <p:nvSpPr>
          <p:cNvPr id="3" name="Content Placeholder 2">
            <a:extLst>
              <a:ext uri="{FF2B5EF4-FFF2-40B4-BE49-F238E27FC236}">
                <a16:creationId xmlns:a16="http://schemas.microsoft.com/office/drawing/2014/main" id="{5397A5F3-63DA-4F55-8A87-75AA3B3D6097}"/>
              </a:ext>
            </a:extLst>
          </p:cNvPr>
          <p:cNvSpPr>
            <a:spLocks noGrp="1"/>
          </p:cNvSpPr>
          <p:nvPr>
            <p:ph idx="1"/>
          </p:nvPr>
        </p:nvSpPr>
        <p:spPr>
          <a:xfrm>
            <a:off x="8930640" y="2346959"/>
            <a:ext cx="2423160" cy="3830003"/>
          </a:xfrm>
          <a:solidFill>
            <a:srgbClr val="E7FFE7"/>
          </a:solidFill>
          <a:effectLst>
            <a:outerShdw blurRad="50800" dist="38100" dir="2700000" algn="tl" rotWithShape="0">
              <a:prstClr val="black">
                <a:alpha val="40000"/>
              </a:prstClr>
            </a:outerShdw>
          </a:effectLst>
        </p:spPr>
        <p:txBody>
          <a:bodyPr>
            <a:normAutofit/>
          </a:bodyPr>
          <a:lstStyle/>
          <a:p>
            <a:pPr marL="0" indent="0">
              <a:buNone/>
            </a:pPr>
            <a:r>
              <a:rPr lang="en-GB" sz="2400" dirty="0">
                <a:latin typeface="Century Gothic" panose="020B0502020202020204" pitchFamily="34" charset="0"/>
              </a:rPr>
              <a:t>A lot of this is common sense, however, for the exam, you will be required to use correct terminologies to get the marks</a:t>
            </a:r>
          </a:p>
        </p:txBody>
      </p:sp>
      <p:pic>
        <p:nvPicPr>
          <p:cNvPr id="4" name="Picture 3">
            <a:extLst>
              <a:ext uri="{FF2B5EF4-FFF2-40B4-BE49-F238E27FC236}">
                <a16:creationId xmlns:a16="http://schemas.microsoft.com/office/drawing/2014/main" id="{BF49619D-8683-4A25-802A-90FC880D326F}"/>
              </a:ext>
            </a:extLst>
          </p:cNvPr>
          <p:cNvPicPr>
            <a:picLocks noChangeAspect="1"/>
          </p:cNvPicPr>
          <p:nvPr/>
        </p:nvPicPr>
        <p:blipFill>
          <a:blip r:embed="rId2"/>
          <a:stretch>
            <a:fillRect/>
          </a:stretch>
        </p:blipFill>
        <p:spPr>
          <a:xfrm>
            <a:off x="838200" y="1465928"/>
            <a:ext cx="7775098" cy="4262438"/>
          </a:xfrm>
          <a:prstGeom prst="rect">
            <a:avLst/>
          </a:prstGeom>
        </p:spPr>
      </p:pic>
      <p:sp>
        <p:nvSpPr>
          <p:cNvPr id="5" name="Rectangle 4"/>
          <p:cNvSpPr/>
          <p:nvPr/>
        </p:nvSpPr>
        <p:spPr>
          <a:xfrm>
            <a:off x="838200" y="2753958"/>
            <a:ext cx="7574280" cy="462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38609" y="5316967"/>
            <a:ext cx="7574280" cy="462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D381BB-09E7-4CC5-94B1-2D3530A95CEC}"/>
              </a:ext>
            </a:extLst>
          </p:cNvPr>
          <p:cNvSpPr/>
          <p:nvPr/>
        </p:nvSpPr>
        <p:spPr>
          <a:xfrm>
            <a:off x="3628840" y="559001"/>
            <a:ext cx="6681252" cy="830997"/>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What age do you think babies can do each of these?</a:t>
            </a:r>
          </a:p>
          <a:p>
            <a:pPr algn="ctr"/>
            <a:r>
              <a:rPr lang="en-US" sz="2400" dirty="0">
                <a:ln w="0"/>
                <a:solidFill>
                  <a:schemeClr val="accent1"/>
                </a:solidFill>
                <a:effectLst>
                  <a:outerShdw blurRad="38100" dist="25400" dir="5400000" algn="ctr" rotWithShape="0">
                    <a:srgbClr val="6E747A">
                      <a:alpha val="43000"/>
                    </a:srgbClr>
                  </a:outerShdw>
                </a:effectLst>
              </a:rPr>
              <a:t>Guess before you move onto next slide!</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4871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1270-2BFF-4A94-91F9-CB19E1E2EFC3}"/>
              </a:ext>
            </a:extLst>
          </p:cNvPr>
          <p:cNvSpPr>
            <a:spLocks noGrp="1"/>
          </p:cNvSpPr>
          <p:nvPr>
            <p:ph type="ctrTitle"/>
          </p:nvPr>
        </p:nvSpPr>
        <p:spPr>
          <a:xfrm>
            <a:off x="1524000" y="1917373"/>
            <a:ext cx="9144000" cy="2387600"/>
          </a:xfrm>
        </p:spPr>
        <p:txBody>
          <a:bodyPr>
            <a:normAutofit/>
          </a:bodyPr>
          <a:lstStyle/>
          <a:p>
            <a:r>
              <a:rPr lang="en-GB" sz="70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Human Life Span</a:t>
            </a:r>
          </a:p>
        </p:txBody>
      </p:sp>
      <p:sp>
        <p:nvSpPr>
          <p:cNvPr id="3" name="Subtitle 2">
            <a:extLst>
              <a:ext uri="{FF2B5EF4-FFF2-40B4-BE49-F238E27FC236}">
                <a16:creationId xmlns:a16="http://schemas.microsoft.com/office/drawing/2014/main" id="{11263F96-BFDF-4A77-A65A-1162206D2B8A}"/>
              </a:ext>
            </a:extLst>
          </p:cNvPr>
          <p:cNvSpPr>
            <a:spLocks noGrp="1"/>
          </p:cNvSpPr>
          <p:nvPr>
            <p:ph type="subTitle" idx="1"/>
          </p:nvPr>
        </p:nvSpPr>
        <p:spPr>
          <a:xfrm>
            <a:off x="1524000" y="4427482"/>
            <a:ext cx="9144000" cy="1122362"/>
          </a:xfrm>
        </p:spPr>
        <p:txBody>
          <a:bodyPr>
            <a:normAutofit/>
          </a:bodyPr>
          <a:lstStyle/>
          <a:p>
            <a:r>
              <a:rPr lang="en-GB" sz="3000" dirty="0">
                <a:solidFill>
                  <a:schemeClr val="accent6">
                    <a:lumMod val="50000"/>
                  </a:schemeClr>
                </a:solidFill>
                <a:latin typeface="Century Gothic" panose="020B0502020202020204" pitchFamily="34" charset="0"/>
              </a:rPr>
              <a:t>A1. Physical development</a:t>
            </a:r>
          </a:p>
          <a:p>
            <a:r>
              <a:rPr lang="en-GB" sz="3000" dirty="0">
                <a:solidFill>
                  <a:schemeClr val="accent6">
                    <a:lumMod val="50000"/>
                  </a:schemeClr>
                </a:solidFill>
                <a:latin typeface="Century Gothic" panose="020B0502020202020204" pitchFamily="34" charset="0"/>
              </a:rPr>
              <a:t>Birth to infancy 0-2 years-old</a:t>
            </a:r>
          </a:p>
        </p:txBody>
      </p:sp>
      <p:pic>
        <p:nvPicPr>
          <p:cNvPr id="4" name="Picture 3">
            <a:extLst>
              <a:ext uri="{FF2B5EF4-FFF2-40B4-BE49-F238E27FC236}">
                <a16:creationId xmlns:a16="http://schemas.microsoft.com/office/drawing/2014/main" id="{5E1DC5C4-0FEC-49BE-A410-7B2D07336521}"/>
              </a:ext>
            </a:extLst>
          </p:cNvPr>
          <p:cNvPicPr>
            <a:picLocks noChangeAspect="1"/>
          </p:cNvPicPr>
          <p:nvPr/>
        </p:nvPicPr>
        <p:blipFill>
          <a:blip r:embed="rId2"/>
          <a:stretch>
            <a:fillRect/>
          </a:stretch>
        </p:blipFill>
        <p:spPr>
          <a:xfrm>
            <a:off x="993457" y="516937"/>
            <a:ext cx="3273743" cy="224405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65B9A15-DB54-46EA-997B-2866A0A61215}"/>
              </a:ext>
            </a:extLst>
          </p:cNvPr>
          <p:cNvPicPr>
            <a:picLocks noChangeAspect="1"/>
          </p:cNvPicPr>
          <p:nvPr/>
        </p:nvPicPr>
        <p:blipFill>
          <a:blip r:embed="rId3"/>
          <a:stretch>
            <a:fillRect/>
          </a:stretch>
        </p:blipFill>
        <p:spPr>
          <a:xfrm>
            <a:off x="6096001" y="533108"/>
            <a:ext cx="2865120" cy="2350391"/>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ED79EFB4-8C23-45D3-9101-A60922C28592}"/>
              </a:ext>
            </a:extLst>
          </p:cNvPr>
          <p:cNvSpPr/>
          <p:nvPr/>
        </p:nvSpPr>
        <p:spPr>
          <a:xfrm>
            <a:off x="4592320" y="1361440"/>
            <a:ext cx="1341120" cy="894080"/>
          </a:xfrm>
          <a:prstGeom prst="rightArrow">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959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C770-4773-4FA8-B639-E4D88CC788C1}"/>
              </a:ext>
            </a:extLst>
          </p:cNvPr>
          <p:cNvSpPr>
            <a:spLocks noGrp="1"/>
          </p:cNvSpPr>
          <p:nvPr>
            <p:ph type="title"/>
          </p:nvPr>
        </p:nvSpPr>
        <p:spPr>
          <a:xfrm>
            <a:off x="838200" y="313530"/>
            <a:ext cx="10515600" cy="1325563"/>
          </a:xfrm>
        </p:spPr>
        <p:txBody>
          <a:bodyPr/>
          <a:lstStyle/>
          <a:p>
            <a:r>
              <a:rPr lang="en-GB"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Mobility</a:t>
            </a:r>
          </a:p>
        </p:txBody>
      </p:sp>
      <p:sp>
        <p:nvSpPr>
          <p:cNvPr id="3" name="Content Placeholder 2">
            <a:extLst>
              <a:ext uri="{FF2B5EF4-FFF2-40B4-BE49-F238E27FC236}">
                <a16:creationId xmlns:a16="http://schemas.microsoft.com/office/drawing/2014/main" id="{5397A5F3-63DA-4F55-8A87-75AA3B3D6097}"/>
              </a:ext>
            </a:extLst>
          </p:cNvPr>
          <p:cNvSpPr>
            <a:spLocks noGrp="1"/>
          </p:cNvSpPr>
          <p:nvPr>
            <p:ph idx="1"/>
          </p:nvPr>
        </p:nvSpPr>
        <p:spPr>
          <a:xfrm>
            <a:off x="8930640" y="2346959"/>
            <a:ext cx="2423160" cy="3830003"/>
          </a:xfrm>
          <a:solidFill>
            <a:srgbClr val="E7FFE7"/>
          </a:solidFill>
          <a:effectLst>
            <a:outerShdw blurRad="50800" dist="38100" dir="2700000" algn="tl" rotWithShape="0">
              <a:prstClr val="black">
                <a:alpha val="40000"/>
              </a:prstClr>
            </a:outerShdw>
          </a:effectLst>
        </p:spPr>
        <p:txBody>
          <a:bodyPr>
            <a:normAutofit/>
          </a:bodyPr>
          <a:lstStyle/>
          <a:p>
            <a:pPr marL="0" indent="0">
              <a:buNone/>
            </a:pPr>
            <a:r>
              <a:rPr lang="en-GB" sz="2400" dirty="0">
                <a:latin typeface="Century Gothic" panose="020B0502020202020204" pitchFamily="34" charset="0"/>
              </a:rPr>
              <a:t>A lot of this is common sense, however, for the exam, you will be required to use correct terminologies to get the marks</a:t>
            </a:r>
          </a:p>
        </p:txBody>
      </p:sp>
      <p:pic>
        <p:nvPicPr>
          <p:cNvPr id="4" name="Picture 3">
            <a:extLst>
              <a:ext uri="{FF2B5EF4-FFF2-40B4-BE49-F238E27FC236}">
                <a16:creationId xmlns:a16="http://schemas.microsoft.com/office/drawing/2014/main" id="{BF49619D-8683-4A25-802A-90FC880D326F}"/>
              </a:ext>
            </a:extLst>
          </p:cNvPr>
          <p:cNvPicPr>
            <a:picLocks noChangeAspect="1"/>
          </p:cNvPicPr>
          <p:nvPr/>
        </p:nvPicPr>
        <p:blipFill>
          <a:blip r:embed="rId2"/>
          <a:stretch>
            <a:fillRect/>
          </a:stretch>
        </p:blipFill>
        <p:spPr>
          <a:xfrm>
            <a:off x="838200" y="1452562"/>
            <a:ext cx="7775098" cy="4262438"/>
          </a:xfrm>
          <a:prstGeom prst="rect">
            <a:avLst/>
          </a:prstGeom>
        </p:spPr>
      </p:pic>
    </p:spTree>
    <p:extLst>
      <p:ext uri="{BB962C8B-B14F-4D97-AF65-F5344CB8AC3E}">
        <p14:creationId xmlns:p14="http://schemas.microsoft.com/office/powerpoint/2010/main" val="72078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9A12E-B0FC-47D8-B52B-3FE50057B95F}"/>
              </a:ext>
            </a:extLst>
          </p:cNvPr>
          <p:cNvPicPr>
            <a:picLocks noChangeAspect="1"/>
          </p:cNvPicPr>
          <p:nvPr/>
        </p:nvPicPr>
        <p:blipFill>
          <a:blip r:embed="rId2"/>
          <a:stretch>
            <a:fillRect/>
          </a:stretch>
        </p:blipFill>
        <p:spPr>
          <a:xfrm>
            <a:off x="416559" y="331854"/>
            <a:ext cx="9231923" cy="5967345"/>
          </a:xfrm>
          <a:prstGeom prst="rect">
            <a:avLst/>
          </a:prstGeom>
        </p:spPr>
      </p:pic>
    </p:spTree>
    <p:extLst>
      <p:ext uri="{BB962C8B-B14F-4D97-AF65-F5344CB8AC3E}">
        <p14:creationId xmlns:p14="http://schemas.microsoft.com/office/powerpoint/2010/main" val="298421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6CF6-A78C-454C-B78B-DDD99487A0A0}"/>
              </a:ext>
            </a:extLst>
          </p:cNvPr>
          <p:cNvSpPr>
            <a:spLocks noGrp="1"/>
          </p:cNvSpPr>
          <p:nvPr>
            <p:ph type="title"/>
          </p:nvPr>
        </p:nvSpPr>
        <p:spPr>
          <a:xfrm>
            <a:off x="716280" y="-137795"/>
            <a:ext cx="10515600" cy="1325563"/>
          </a:xfrm>
        </p:spPr>
        <p:txBody>
          <a:bodyPr/>
          <a:lstStyle/>
          <a:p>
            <a:r>
              <a:rPr lang="en-GB"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American, slightly different to UK</a:t>
            </a:r>
          </a:p>
        </p:txBody>
      </p:sp>
      <p:pic>
        <p:nvPicPr>
          <p:cNvPr id="4" name="G5wWVNYLBVk">
            <a:hlinkClick r:id="" action="ppaction://media"/>
            <a:extLst>
              <a:ext uri="{FF2B5EF4-FFF2-40B4-BE49-F238E27FC236}">
                <a16:creationId xmlns:a16="http://schemas.microsoft.com/office/drawing/2014/main" id="{4B2A6D65-A211-46FC-A9E6-D4834EEC7880}"/>
              </a:ext>
            </a:extLst>
          </p:cNvPr>
          <p:cNvPicPr>
            <a:picLocks noGrp="1" noRot="1" noChangeAspect="1"/>
          </p:cNvPicPr>
          <p:nvPr>
            <p:ph idx="1"/>
            <a:videoFile r:link="rId1"/>
          </p:nvPr>
        </p:nvPicPr>
        <p:blipFill>
          <a:blip r:embed="rId3"/>
          <a:stretch>
            <a:fillRect/>
          </a:stretch>
        </p:blipFill>
        <p:spPr>
          <a:xfrm>
            <a:off x="1454971" y="914400"/>
            <a:ext cx="7070464" cy="5302848"/>
          </a:xfrm>
          <a:prstGeom prst="rect">
            <a:avLst/>
          </a:prstGeom>
        </p:spPr>
      </p:pic>
      <p:sp>
        <p:nvSpPr>
          <p:cNvPr id="3" name="TextBox 2"/>
          <p:cNvSpPr txBox="1"/>
          <p:nvPr/>
        </p:nvSpPr>
        <p:spPr>
          <a:xfrm>
            <a:off x="968188" y="6217248"/>
            <a:ext cx="8417859" cy="369332"/>
          </a:xfrm>
          <a:prstGeom prst="rect">
            <a:avLst/>
          </a:prstGeom>
          <a:noFill/>
        </p:spPr>
        <p:txBody>
          <a:bodyPr wrap="square" rtlCol="0">
            <a:spAutoFit/>
          </a:bodyPr>
          <a:lstStyle/>
          <a:p>
            <a:r>
              <a:rPr lang="en-GB" dirty="0">
                <a:hlinkClick r:id="rId4"/>
              </a:rPr>
              <a:t>https://www.youtube.com/watch?v=bfxQH9YLNoQ</a:t>
            </a:r>
            <a:r>
              <a:rPr lang="en-GB" dirty="0"/>
              <a:t> </a:t>
            </a:r>
          </a:p>
        </p:txBody>
      </p:sp>
    </p:spTree>
    <p:extLst>
      <p:ext uri="{BB962C8B-B14F-4D97-AF65-F5344CB8AC3E}">
        <p14:creationId xmlns:p14="http://schemas.microsoft.com/office/powerpoint/2010/main" val="3588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2A9C-1E40-440A-962A-3D524AA9673A}"/>
              </a:ext>
            </a:extLst>
          </p:cNvPr>
          <p:cNvSpPr>
            <a:spLocks noGrp="1"/>
          </p:cNvSpPr>
          <p:nvPr>
            <p:ph type="title"/>
          </p:nvPr>
        </p:nvSpPr>
        <p:spPr>
          <a:xfrm>
            <a:off x="838200" y="365125"/>
            <a:ext cx="10515600" cy="716915"/>
          </a:xfrm>
        </p:spPr>
        <p:txBody>
          <a:bodyPr/>
          <a:lstStyle/>
          <a:p>
            <a:r>
              <a:rPr lang="en-GB"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Revision task; Use </a:t>
            </a:r>
            <a:r>
              <a:rPr lang="en-GB" sz="2400" dirty="0">
                <a:solidFill>
                  <a:schemeClr val="accent6">
                    <a:lumMod val="50000"/>
                  </a:schemeClr>
                </a:solidFill>
                <a:latin typeface="Century Gothic" panose="020B0502020202020204" pitchFamily="34" charset="0"/>
              </a:rPr>
              <a:t>BTEC Text book page 6 to complete.</a:t>
            </a:r>
            <a:endParaRPr lang="en-GB" sz="24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a:extLst>
              <a:ext uri="{FF2B5EF4-FFF2-40B4-BE49-F238E27FC236}">
                <a16:creationId xmlns:a16="http://schemas.microsoft.com/office/drawing/2014/main" id="{05E334CE-8E3E-484D-A1E4-1B8E2A349719}"/>
              </a:ext>
            </a:extLst>
          </p:cNvPr>
          <p:cNvPicPr>
            <a:picLocks noChangeAspect="1"/>
          </p:cNvPicPr>
          <p:nvPr/>
        </p:nvPicPr>
        <p:blipFill>
          <a:blip r:embed="rId2"/>
          <a:stretch>
            <a:fillRect/>
          </a:stretch>
        </p:blipFill>
        <p:spPr>
          <a:xfrm>
            <a:off x="1488757" y="1272539"/>
            <a:ext cx="7518083" cy="4975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43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2375-6166-4087-9979-9051A00B01AE}"/>
              </a:ext>
            </a:extLst>
          </p:cNvPr>
          <p:cNvSpPr>
            <a:spLocks noGrp="1"/>
          </p:cNvSpPr>
          <p:nvPr>
            <p:ph type="title"/>
          </p:nvPr>
        </p:nvSpPr>
        <p:spPr>
          <a:xfrm>
            <a:off x="838200" y="209234"/>
            <a:ext cx="10515600" cy="1325563"/>
          </a:xfrm>
        </p:spPr>
        <p:txBody>
          <a:bodyPr>
            <a:normAutofit/>
          </a:bodyPr>
          <a:lstStyle/>
          <a:p>
            <a:r>
              <a:rPr lang="en-GB" sz="66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Lifespan stages</a:t>
            </a:r>
          </a:p>
        </p:txBody>
      </p:sp>
      <p:sp>
        <p:nvSpPr>
          <p:cNvPr id="3" name="Content Placeholder 2">
            <a:extLst>
              <a:ext uri="{FF2B5EF4-FFF2-40B4-BE49-F238E27FC236}">
                <a16:creationId xmlns:a16="http://schemas.microsoft.com/office/drawing/2014/main" id="{B666D889-0ADD-46A3-964A-246F3AF1EA44}"/>
              </a:ext>
            </a:extLst>
          </p:cNvPr>
          <p:cNvSpPr>
            <a:spLocks noGrp="1"/>
          </p:cNvSpPr>
          <p:nvPr>
            <p:ph idx="1"/>
          </p:nvPr>
        </p:nvSpPr>
        <p:spPr>
          <a:xfrm>
            <a:off x="838200" y="1469394"/>
            <a:ext cx="10515600" cy="4351338"/>
          </a:xfrm>
        </p:spPr>
        <p:txBody>
          <a:bodyPr>
            <a:normAutofit/>
          </a:bodyPr>
          <a:lstStyle/>
          <a:p>
            <a:pPr marL="0" indent="0">
              <a:buNone/>
            </a:pPr>
            <a:endParaRPr lang="en-GB" sz="2500" dirty="0">
              <a:solidFill>
                <a:schemeClr val="accent6">
                  <a:lumMod val="50000"/>
                </a:schemeClr>
              </a:solidFill>
              <a:latin typeface="Century Gothic" panose="020B0502020202020204" pitchFamily="34" charset="0"/>
            </a:endParaRPr>
          </a:p>
          <a:p>
            <a:pPr marL="0" indent="0">
              <a:buNone/>
            </a:pPr>
            <a:endParaRPr lang="en-GB" sz="2500" dirty="0">
              <a:solidFill>
                <a:schemeClr val="accent6">
                  <a:lumMod val="50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2D2591AA-9155-42B6-9666-0425EE2B2439}"/>
              </a:ext>
            </a:extLst>
          </p:cNvPr>
          <p:cNvGraphicFramePr>
            <a:graphicFrameLocks noGrp="1"/>
          </p:cNvGraphicFramePr>
          <p:nvPr/>
        </p:nvGraphicFramePr>
        <p:xfrm>
          <a:off x="965200" y="2383314"/>
          <a:ext cx="10388600" cy="2595880"/>
        </p:xfrm>
        <a:graphic>
          <a:graphicData uri="http://schemas.openxmlformats.org/drawingml/2006/table">
            <a:tbl>
              <a:tblPr firstRow="1" bandRow="1">
                <a:tableStyleId>{93296810-A885-4BE3-A3E7-6D5BEEA58F35}</a:tableStyleId>
              </a:tblPr>
              <a:tblGrid>
                <a:gridCol w="2265680">
                  <a:extLst>
                    <a:ext uri="{9D8B030D-6E8A-4147-A177-3AD203B41FA5}">
                      <a16:colId xmlns:a16="http://schemas.microsoft.com/office/drawing/2014/main" val="4238225354"/>
                    </a:ext>
                  </a:extLst>
                </a:gridCol>
                <a:gridCol w="1752600">
                  <a:extLst>
                    <a:ext uri="{9D8B030D-6E8A-4147-A177-3AD203B41FA5}">
                      <a16:colId xmlns:a16="http://schemas.microsoft.com/office/drawing/2014/main" val="4049851412"/>
                    </a:ext>
                  </a:extLst>
                </a:gridCol>
                <a:gridCol w="6370320">
                  <a:extLst>
                    <a:ext uri="{9D8B030D-6E8A-4147-A177-3AD203B41FA5}">
                      <a16:colId xmlns:a16="http://schemas.microsoft.com/office/drawing/2014/main" val="592908986"/>
                    </a:ext>
                  </a:extLst>
                </a:gridCol>
              </a:tblGrid>
              <a:tr h="370840">
                <a:tc>
                  <a:txBody>
                    <a:bodyPr/>
                    <a:lstStyle/>
                    <a:p>
                      <a:r>
                        <a:rPr lang="en-GB" dirty="0">
                          <a:latin typeface="Century Gothic" panose="020B0502020202020204" pitchFamily="34" charset="0"/>
                        </a:rPr>
                        <a:t>Life stage</a:t>
                      </a:r>
                    </a:p>
                  </a:txBody>
                  <a:tcPr/>
                </a:tc>
                <a:tc>
                  <a:txBody>
                    <a:bodyPr/>
                    <a:lstStyle/>
                    <a:p>
                      <a:r>
                        <a:rPr lang="en-GB" dirty="0">
                          <a:latin typeface="Century Gothic" panose="020B0502020202020204" pitchFamily="34" charset="0"/>
                        </a:rPr>
                        <a:t>Age Group</a:t>
                      </a:r>
                    </a:p>
                  </a:txBody>
                  <a:tcPr/>
                </a:tc>
                <a:tc>
                  <a:txBody>
                    <a:bodyPr/>
                    <a:lstStyle/>
                    <a:p>
                      <a:r>
                        <a:rPr lang="en-GB" dirty="0">
                          <a:latin typeface="Century Gothic" panose="020B0502020202020204" pitchFamily="34" charset="0"/>
                        </a:rPr>
                        <a:t>Key Features</a:t>
                      </a:r>
                    </a:p>
                  </a:txBody>
                  <a:tcPr/>
                </a:tc>
                <a:extLst>
                  <a:ext uri="{0D108BD9-81ED-4DB2-BD59-A6C34878D82A}">
                    <a16:rowId xmlns:a16="http://schemas.microsoft.com/office/drawing/2014/main" val="658290056"/>
                  </a:ext>
                </a:extLst>
              </a:tr>
              <a:tr h="370840">
                <a:tc>
                  <a:txBody>
                    <a:bodyPr/>
                    <a:lstStyle/>
                    <a:p>
                      <a:r>
                        <a:rPr lang="en-GB" b="1" dirty="0">
                          <a:solidFill>
                            <a:schemeClr val="accent6">
                              <a:lumMod val="50000"/>
                            </a:schemeClr>
                          </a:solidFill>
                          <a:latin typeface="Century Gothic" panose="020B0502020202020204" pitchFamily="34" charset="0"/>
                        </a:rPr>
                        <a:t>Birth to infancy</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3527926415"/>
                  </a:ext>
                </a:extLst>
              </a:tr>
              <a:tr h="370840">
                <a:tc>
                  <a:txBody>
                    <a:bodyPr/>
                    <a:lstStyle/>
                    <a:p>
                      <a:r>
                        <a:rPr lang="en-GB" b="1" dirty="0">
                          <a:solidFill>
                            <a:schemeClr val="accent6">
                              <a:lumMod val="50000"/>
                            </a:schemeClr>
                          </a:solidFill>
                          <a:latin typeface="Century Gothic" panose="020B0502020202020204" pitchFamily="34" charset="0"/>
                        </a:rPr>
                        <a:t>Early Childhood</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1175558550"/>
                  </a:ext>
                </a:extLst>
              </a:tr>
              <a:tr h="370840">
                <a:tc>
                  <a:txBody>
                    <a:bodyPr/>
                    <a:lstStyle/>
                    <a:p>
                      <a:r>
                        <a:rPr lang="en-GB" b="1" dirty="0">
                          <a:solidFill>
                            <a:schemeClr val="accent6">
                              <a:lumMod val="50000"/>
                            </a:schemeClr>
                          </a:solidFill>
                          <a:latin typeface="Century Gothic" panose="020B0502020202020204" pitchFamily="34" charset="0"/>
                        </a:rPr>
                        <a:t>Adolescence</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503333253"/>
                  </a:ext>
                </a:extLst>
              </a:tr>
              <a:tr h="370840">
                <a:tc>
                  <a:txBody>
                    <a:bodyPr/>
                    <a:lstStyle/>
                    <a:p>
                      <a:r>
                        <a:rPr lang="en-GB" b="1" dirty="0">
                          <a:solidFill>
                            <a:schemeClr val="accent6">
                              <a:lumMod val="50000"/>
                            </a:schemeClr>
                          </a:solidFill>
                          <a:latin typeface="Century Gothic" panose="020B0502020202020204" pitchFamily="34" charset="0"/>
                        </a:rPr>
                        <a:t>Early Adulthood</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4217988672"/>
                  </a:ext>
                </a:extLst>
              </a:tr>
              <a:tr h="370840">
                <a:tc>
                  <a:txBody>
                    <a:bodyPr/>
                    <a:lstStyle/>
                    <a:p>
                      <a:r>
                        <a:rPr lang="en-GB" b="1" dirty="0">
                          <a:solidFill>
                            <a:schemeClr val="accent6">
                              <a:lumMod val="50000"/>
                            </a:schemeClr>
                          </a:solidFill>
                          <a:latin typeface="Century Gothic" panose="020B0502020202020204" pitchFamily="34" charset="0"/>
                        </a:rPr>
                        <a:t>Middle Adulthood</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3402704038"/>
                  </a:ext>
                </a:extLst>
              </a:tr>
              <a:tr h="370840">
                <a:tc>
                  <a:txBody>
                    <a:bodyPr/>
                    <a:lstStyle/>
                    <a:p>
                      <a:r>
                        <a:rPr lang="en-GB" b="1" dirty="0">
                          <a:solidFill>
                            <a:schemeClr val="accent6">
                              <a:lumMod val="50000"/>
                            </a:schemeClr>
                          </a:solidFill>
                          <a:latin typeface="Century Gothic" panose="020B0502020202020204" pitchFamily="34" charset="0"/>
                        </a:rPr>
                        <a:t>Later Adulthood</a:t>
                      </a:r>
                    </a:p>
                  </a:txBody>
                  <a:tcPr/>
                </a:tc>
                <a:tc>
                  <a:txBody>
                    <a:bodyPr/>
                    <a:lstStyle/>
                    <a:p>
                      <a:endParaRPr lang="en-GB" dirty="0">
                        <a:solidFill>
                          <a:schemeClr val="accent6">
                            <a:lumMod val="50000"/>
                          </a:schemeClr>
                        </a:solidFill>
                        <a:latin typeface="Century Gothic" panose="020B0502020202020204" pitchFamily="34" charset="0"/>
                      </a:endParaRPr>
                    </a:p>
                  </a:txBody>
                  <a:tcPr/>
                </a:tc>
                <a:tc>
                  <a:txBody>
                    <a:bodyPr/>
                    <a:lstStyle/>
                    <a:p>
                      <a:endParaRPr lang="en-GB" dirty="0">
                        <a:solidFill>
                          <a:schemeClr val="accent6">
                            <a:lumMod val="50000"/>
                          </a:schemeClr>
                        </a:solidFill>
                        <a:latin typeface="Century Gothic" panose="020B0502020202020204" pitchFamily="34" charset="0"/>
                      </a:endParaRPr>
                    </a:p>
                  </a:txBody>
                  <a:tcPr/>
                </a:tc>
                <a:extLst>
                  <a:ext uri="{0D108BD9-81ED-4DB2-BD59-A6C34878D82A}">
                    <a16:rowId xmlns:a16="http://schemas.microsoft.com/office/drawing/2014/main" val="860128009"/>
                  </a:ext>
                </a:extLst>
              </a:tr>
            </a:tbl>
          </a:graphicData>
        </a:graphic>
      </p:graphicFrame>
      <p:sp>
        <p:nvSpPr>
          <p:cNvPr id="5" name="Rectangle 4">
            <a:extLst>
              <a:ext uri="{FF2B5EF4-FFF2-40B4-BE49-F238E27FC236}">
                <a16:creationId xmlns:a16="http://schemas.microsoft.com/office/drawing/2014/main" id="{623B2FF3-52D9-40A5-986E-CF54414A1EDB}"/>
              </a:ext>
            </a:extLst>
          </p:cNvPr>
          <p:cNvSpPr/>
          <p:nvPr/>
        </p:nvSpPr>
        <p:spPr>
          <a:xfrm>
            <a:off x="871268" y="1428904"/>
            <a:ext cx="9864047" cy="830997"/>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Predict the age ranges and features for each of these life stages below before </a:t>
            </a:r>
          </a:p>
          <a:p>
            <a:pPr algn="ctr"/>
            <a:r>
              <a:rPr lang="en-US" sz="2400" dirty="0">
                <a:ln w="0"/>
                <a:solidFill>
                  <a:schemeClr val="accent1"/>
                </a:solidFill>
                <a:effectLst>
                  <a:outerShdw blurRad="38100" dist="25400" dir="5400000" algn="ctr" rotWithShape="0">
                    <a:srgbClr val="6E747A">
                      <a:alpha val="43000"/>
                    </a:srgbClr>
                  </a:outerShdw>
                </a:effectLst>
              </a:rPr>
              <a:t>Looking at the answers on the next slide.</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6635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2375-6166-4087-9979-9051A00B01AE}"/>
              </a:ext>
            </a:extLst>
          </p:cNvPr>
          <p:cNvSpPr>
            <a:spLocks noGrp="1"/>
          </p:cNvSpPr>
          <p:nvPr>
            <p:ph type="title"/>
          </p:nvPr>
        </p:nvSpPr>
        <p:spPr>
          <a:xfrm>
            <a:off x="838200" y="209234"/>
            <a:ext cx="10515600" cy="1325563"/>
          </a:xfrm>
        </p:spPr>
        <p:txBody>
          <a:bodyPr>
            <a:normAutofit/>
          </a:bodyPr>
          <a:lstStyle/>
          <a:p>
            <a:r>
              <a:rPr lang="en-GB" sz="66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Lifespan stages</a:t>
            </a:r>
          </a:p>
        </p:txBody>
      </p:sp>
      <p:sp>
        <p:nvSpPr>
          <p:cNvPr id="3" name="Content Placeholder 2">
            <a:extLst>
              <a:ext uri="{FF2B5EF4-FFF2-40B4-BE49-F238E27FC236}">
                <a16:creationId xmlns:a16="http://schemas.microsoft.com/office/drawing/2014/main" id="{B666D889-0ADD-46A3-964A-246F3AF1EA44}"/>
              </a:ext>
            </a:extLst>
          </p:cNvPr>
          <p:cNvSpPr>
            <a:spLocks noGrp="1"/>
          </p:cNvSpPr>
          <p:nvPr>
            <p:ph idx="1"/>
          </p:nvPr>
        </p:nvSpPr>
        <p:spPr>
          <a:xfrm>
            <a:off x="838200" y="1469394"/>
            <a:ext cx="10515600" cy="4351338"/>
          </a:xfrm>
        </p:spPr>
        <p:txBody>
          <a:bodyPr>
            <a:normAutofit/>
          </a:bodyPr>
          <a:lstStyle/>
          <a:p>
            <a:pPr marL="0" indent="0">
              <a:buNone/>
            </a:pPr>
            <a:r>
              <a:rPr lang="en-GB" sz="2500" dirty="0">
                <a:solidFill>
                  <a:schemeClr val="accent6">
                    <a:lumMod val="50000"/>
                  </a:schemeClr>
                </a:solidFill>
                <a:latin typeface="Century Gothic" panose="020B0502020202020204" pitchFamily="34" charset="0"/>
              </a:rPr>
              <a:t>If you internet search, there are a range of different life stages but for the purpose of exam testing, you will be learning, the below….</a:t>
            </a:r>
          </a:p>
          <a:p>
            <a:pPr marL="0" indent="0">
              <a:buNone/>
            </a:pPr>
            <a:endParaRPr lang="en-GB" sz="2500" dirty="0">
              <a:solidFill>
                <a:schemeClr val="accent6">
                  <a:lumMod val="50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2D2591AA-9155-42B6-9666-0425EE2B2439}"/>
              </a:ext>
            </a:extLst>
          </p:cNvPr>
          <p:cNvGraphicFramePr>
            <a:graphicFrameLocks noGrp="1"/>
          </p:cNvGraphicFramePr>
          <p:nvPr>
            <p:extLst>
              <p:ext uri="{D42A27DB-BD31-4B8C-83A1-F6EECF244321}">
                <p14:modId xmlns:p14="http://schemas.microsoft.com/office/powerpoint/2010/main" val="2319505462"/>
              </p:ext>
            </p:extLst>
          </p:nvPr>
        </p:nvGraphicFramePr>
        <p:xfrm>
          <a:off x="965200" y="2383314"/>
          <a:ext cx="10388600" cy="4216400"/>
        </p:xfrm>
        <a:graphic>
          <a:graphicData uri="http://schemas.openxmlformats.org/drawingml/2006/table">
            <a:tbl>
              <a:tblPr firstRow="1" bandRow="1">
                <a:tableStyleId>{93296810-A885-4BE3-A3E7-6D5BEEA58F35}</a:tableStyleId>
              </a:tblPr>
              <a:tblGrid>
                <a:gridCol w="2265680">
                  <a:extLst>
                    <a:ext uri="{9D8B030D-6E8A-4147-A177-3AD203B41FA5}">
                      <a16:colId xmlns:a16="http://schemas.microsoft.com/office/drawing/2014/main" val="4238225354"/>
                    </a:ext>
                  </a:extLst>
                </a:gridCol>
                <a:gridCol w="1752600">
                  <a:extLst>
                    <a:ext uri="{9D8B030D-6E8A-4147-A177-3AD203B41FA5}">
                      <a16:colId xmlns:a16="http://schemas.microsoft.com/office/drawing/2014/main" val="4049851412"/>
                    </a:ext>
                  </a:extLst>
                </a:gridCol>
                <a:gridCol w="6370320">
                  <a:extLst>
                    <a:ext uri="{9D8B030D-6E8A-4147-A177-3AD203B41FA5}">
                      <a16:colId xmlns:a16="http://schemas.microsoft.com/office/drawing/2014/main" val="592908986"/>
                    </a:ext>
                  </a:extLst>
                </a:gridCol>
              </a:tblGrid>
              <a:tr h="370840">
                <a:tc>
                  <a:txBody>
                    <a:bodyPr/>
                    <a:lstStyle/>
                    <a:p>
                      <a:r>
                        <a:rPr lang="en-GB" dirty="0">
                          <a:latin typeface="Century Gothic" panose="020B0502020202020204" pitchFamily="34" charset="0"/>
                        </a:rPr>
                        <a:t>Life stage</a:t>
                      </a:r>
                    </a:p>
                  </a:txBody>
                  <a:tcPr/>
                </a:tc>
                <a:tc>
                  <a:txBody>
                    <a:bodyPr/>
                    <a:lstStyle/>
                    <a:p>
                      <a:r>
                        <a:rPr lang="en-GB" dirty="0">
                          <a:latin typeface="Century Gothic" panose="020B0502020202020204" pitchFamily="34" charset="0"/>
                        </a:rPr>
                        <a:t>Age Group</a:t>
                      </a:r>
                    </a:p>
                  </a:txBody>
                  <a:tcPr/>
                </a:tc>
                <a:tc>
                  <a:txBody>
                    <a:bodyPr/>
                    <a:lstStyle/>
                    <a:p>
                      <a:r>
                        <a:rPr lang="en-GB" dirty="0">
                          <a:latin typeface="Century Gothic" panose="020B0502020202020204" pitchFamily="34" charset="0"/>
                        </a:rPr>
                        <a:t>Key Features</a:t>
                      </a:r>
                    </a:p>
                  </a:txBody>
                  <a:tcPr/>
                </a:tc>
                <a:extLst>
                  <a:ext uri="{0D108BD9-81ED-4DB2-BD59-A6C34878D82A}">
                    <a16:rowId xmlns:a16="http://schemas.microsoft.com/office/drawing/2014/main" val="658290056"/>
                  </a:ext>
                </a:extLst>
              </a:tr>
              <a:tr h="370840">
                <a:tc>
                  <a:txBody>
                    <a:bodyPr/>
                    <a:lstStyle/>
                    <a:p>
                      <a:r>
                        <a:rPr lang="en-GB" b="1" dirty="0">
                          <a:solidFill>
                            <a:schemeClr val="accent6">
                              <a:lumMod val="50000"/>
                            </a:schemeClr>
                          </a:solidFill>
                          <a:latin typeface="Century Gothic" panose="020B0502020202020204" pitchFamily="34" charset="0"/>
                        </a:rPr>
                        <a:t>Birth to infancy</a:t>
                      </a:r>
                    </a:p>
                  </a:txBody>
                  <a:tcPr/>
                </a:tc>
                <a:tc>
                  <a:txBody>
                    <a:bodyPr/>
                    <a:lstStyle/>
                    <a:p>
                      <a:r>
                        <a:rPr lang="en-GB" dirty="0">
                          <a:solidFill>
                            <a:schemeClr val="accent6">
                              <a:lumMod val="50000"/>
                            </a:schemeClr>
                          </a:solidFill>
                          <a:latin typeface="Century Gothic" panose="020B0502020202020204" pitchFamily="34" charset="0"/>
                        </a:rPr>
                        <a:t>0-2 years</a:t>
                      </a:r>
                    </a:p>
                  </a:txBody>
                  <a:tcPr/>
                </a:tc>
                <a:tc>
                  <a:txBody>
                    <a:bodyPr/>
                    <a:lstStyle/>
                    <a:p>
                      <a:r>
                        <a:rPr lang="en-GB" dirty="0">
                          <a:solidFill>
                            <a:schemeClr val="accent6">
                              <a:lumMod val="50000"/>
                            </a:schemeClr>
                          </a:solidFill>
                          <a:latin typeface="Century Gothic" panose="020B0502020202020204" pitchFamily="34" charset="0"/>
                        </a:rPr>
                        <a:t>Infant rapid growth, </a:t>
                      </a:r>
                      <a:r>
                        <a:rPr lang="en-GB" dirty="0" err="1">
                          <a:solidFill>
                            <a:schemeClr val="accent6">
                              <a:lumMod val="50000"/>
                            </a:schemeClr>
                          </a:solidFill>
                          <a:latin typeface="Century Gothic" panose="020B0502020202020204" pitchFamily="34" charset="0"/>
                        </a:rPr>
                        <a:t>approx</a:t>
                      </a:r>
                      <a:r>
                        <a:rPr lang="en-GB" dirty="0">
                          <a:solidFill>
                            <a:schemeClr val="accent6">
                              <a:lumMod val="50000"/>
                            </a:schemeClr>
                          </a:solidFill>
                          <a:latin typeface="Century Gothic" panose="020B0502020202020204" pitchFamily="34" charset="0"/>
                        </a:rPr>
                        <a:t> half of adult height, by the time they’re two. At around one years, walking starts, by two, they start to run. Teeth start at about 3 months.</a:t>
                      </a:r>
                    </a:p>
                  </a:txBody>
                  <a:tcPr/>
                </a:tc>
                <a:extLst>
                  <a:ext uri="{0D108BD9-81ED-4DB2-BD59-A6C34878D82A}">
                    <a16:rowId xmlns:a16="http://schemas.microsoft.com/office/drawing/2014/main" val="3527926415"/>
                  </a:ext>
                </a:extLst>
              </a:tr>
              <a:tr h="370840">
                <a:tc>
                  <a:txBody>
                    <a:bodyPr/>
                    <a:lstStyle/>
                    <a:p>
                      <a:r>
                        <a:rPr lang="en-GB" b="1" dirty="0">
                          <a:solidFill>
                            <a:schemeClr val="accent6">
                              <a:lumMod val="50000"/>
                            </a:schemeClr>
                          </a:solidFill>
                          <a:latin typeface="Century Gothic" panose="020B0502020202020204" pitchFamily="34" charset="0"/>
                        </a:rPr>
                        <a:t>Early Childhood</a:t>
                      </a:r>
                    </a:p>
                  </a:txBody>
                  <a:tcPr/>
                </a:tc>
                <a:tc>
                  <a:txBody>
                    <a:bodyPr/>
                    <a:lstStyle/>
                    <a:p>
                      <a:r>
                        <a:rPr lang="en-GB" dirty="0">
                          <a:solidFill>
                            <a:schemeClr val="accent6">
                              <a:lumMod val="50000"/>
                            </a:schemeClr>
                          </a:solidFill>
                          <a:latin typeface="Century Gothic" panose="020B0502020202020204" pitchFamily="34" charset="0"/>
                        </a:rPr>
                        <a:t>3-8 years</a:t>
                      </a:r>
                    </a:p>
                  </a:txBody>
                  <a:tcPr/>
                </a:tc>
                <a:tc>
                  <a:txBody>
                    <a:bodyPr/>
                    <a:lstStyle/>
                    <a:p>
                      <a:r>
                        <a:rPr lang="en-GB" dirty="0">
                          <a:solidFill>
                            <a:schemeClr val="accent6">
                              <a:lumMod val="50000"/>
                            </a:schemeClr>
                          </a:solidFill>
                          <a:latin typeface="Century Gothic" panose="020B0502020202020204" pitchFamily="34" charset="0"/>
                        </a:rPr>
                        <a:t>Children continue to grow at a steady pace, developing strength and co-ordination.</a:t>
                      </a:r>
                    </a:p>
                  </a:txBody>
                  <a:tcPr/>
                </a:tc>
                <a:extLst>
                  <a:ext uri="{0D108BD9-81ED-4DB2-BD59-A6C34878D82A}">
                    <a16:rowId xmlns:a16="http://schemas.microsoft.com/office/drawing/2014/main" val="1175558550"/>
                  </a:ext>
                </a:extLst>
              </a:tr>
              <a:tr h="370840">
                <a:tc>
                  <a:txBody>
                    <a:bodyPr/>
                    <a:lstStyle/>
                    <a:p>
                      <a:r>
                        <a:rPr lang="en-GB" b="1" dirty="0">
                          <a:solidFill>
                            <a:schemeClr val="accent6">
                              <a:lumMod val="50000"/>
                            </a:schemeClr>
                          </a:solidFill>
                          <a:latin typeface="Century Gothic" panose="020B0502020202020204" pitchFamily="34" charset="0"/>
                        </a:rPr>
                        <a:t>Adolescence</a:t>
                      </a:r>
                    </a:p>
                  </a:txBody>
                  <a:tcPr/>
                </a:tc>
                <a:tc>
                  <a:txBody>
                    <a:bodyPr/>
                    <a:lstStyle/>
                    <a:p>
                      <a:r>
                        <a:rPr lang="en-GB" dirty="0">
                          <a:solidFill>
                            <a:schemeClr val="accent6">
                              <a:lumMod val="50000"/>
                            </a:schemeClr>
                          </a:solidFill>
                          <a:latin typeface="Century Gothic" panose="020B0502020202020204" pitchFamily="34" charset="0"/>
                        </a:rPr>
                        <a:t>9-18 years</a:t>
                      </a:r>
                    </a:p>
                  </a:txBody>
                  <a:tcPr/>
                </a:tc>
                <a:tc>
                  <a:txBody>
                    <a:bodyPr/>
                    <a:lstStyle/>
                    <a:p>
                      <a:r>
                        <a:rPr lang="en-GB" dirty="0">
                          <a:solidFill>
                            <a:schemeClr val="accent6">
                              <a:lumMod val="50000"/>
                            </a:schemeClr>
                          </a:solidFill>
                          <a:latin typeface="Century Gothic" panose="020B0502020202020204" pitchFamily="34" charset="0"/>
                        </a:rPr>
                        <a:t>Experience growth spurts and develop sexual characteristics during puberty.</a:t>
                      </a:r>
                    </a:p>
                  </a:txBody>
                  <a:tcPr/>
                </a:tc>
                <a:extLst>
                  <a:ext uri="{0D108BD9-81ED-4DB2-BD59-A6C34878D82A}">
                    <a16:rowId xmlns:a16="http://schemas.microsoft.com/office/drawing/2014/main" val="503333253"/>
                  </a:ext>
                </a:extLst>
              </a:tr>
              <a:tr h="370840">
                <a:tc>
                  <a:txBody>
                    <a:bodyPr/>
                    <a:lstStyle/>
                    <a:p>
                      <a:r>
                        <a:rPr lang="en-GB" b="1" dirty="0">
                          <a:solidFill>
                            <a:schemeClr val="accent6">
                              <a:lumMod val="50000"/>
                            </a:schemeClr>
                          </a:solidFill>
                          <a:latin typeface="Century Gothic" panose="020B0502020202020204" pitchFamily="34" charset="0"/>
                        </a:rPr>
                        <a:t>Early Adulthood</a:t>
                      </a:r>
                    </a:p>
                  </a:txBody>
                  <a:tcPr/>
                </a:tc>
                <a:tc>
                  <a:txBody>
                    <a:bodyPr/>
                    <a:lstStyle/>
                    <a:p>
                      <a:r>
                        <a:rPr lang="en-GB" dirty="0">
                          <a:solidFill>
                            <a:schemeClr val="accent6">
                              <a:lumMod val="50000"/>
                            </a:schemeClr>
                          </a:solidFill>
                          <a:latin typeface="Century Gothic" panose="020B0502020202020204" pitchFamily="34" charset="0"/>
                        </a:rPr>
                        <a:t>19-45 years</a:t>
                      </a:r>
                    </a:p>
                  </a:txBody>
                  <a:tcPr/>
                </a:tc>
                <a:tc>
                  <a:txBody>
                    <a:bodyPr/>
                    <a:lstStyle/>
                    <a:p>
                      <a:r>
                        <a:rPr lang="en-GB" dirty="0">
                          <a:solidFill>
                            <a:schemeClr val="accent6">
                              <a:lumMod val="50000"/>
                            </a:schemeClr>
                          </a:solidFill>
                          <a:latin typeface="Century Gothic" panose="020B0502020202020204" pitchFamily="34" charset="0"/>
                        </a:rPr>
                        <a:t>Young adults reach the peak of their physical fitness</a:t>
                      </a:r>
                    </a:p>
                  </a:txBody>
                  <a:tcPr/>
                </a:tc>
                <a:extLst>
                  <a:ext uri="{0D108BD9-81ED-4DB2-BD59-A6C34878D82A}">
                    <a16:rowId xmlns:a16="http://schemas.microsoft.com/office/drawing/2014/main" val="4217988672"/>
                  </a:ext>
                </a:extLst>
              </a:tr>
              <a:tr h="370840">
                <a:tc>
                  <a:txBody>
                    <a:bodyPr/>
                    <a:lstStyle/>
                    <a:p>
                      <a:r>
                        <a:rPr lang="en-GB" b="1" dirty="0">
                          <a:solidFill>
                            <a:schemeClr val="accent6">
                              <a:lumMod val="50000"/>
                            </a:schemeClr>
                          </a:solidFill>
                          <a:latin typeface="Century Gothic" panose="020B0502020202020204" pitchFamily="34" charset="0"/>
                        </a:rPr>
                        <a:t>Middle Adulthood</a:t>
                      </a:r>
                    </a:p>
                  </a:txBody>
                  <a:tcPr/>
                </a:tc>
                <a:tc>
                  <a:txBody>
                    <a:bodyPr/>
                    <a:lstStyle/>
                    <a:p>
                      <a:r>
                        <a:rPr lang="en-GB" dirty="0">
                          <a:solidFill>
                            <a:schemeClr val="accent6">
                              <a:lumMod val="50000"/>
                            </a:schemeClr>
                          </a:solidFill>
                          <a:latin typeface="Century Gothic" panose="020B0502020202020204" pitchFamily="34" charset="0"/>
                        </a:rPr>
                        <a:t>46-65 years</a:t>
                      </a:r>
                    </a:p>
                  </a:txBody>
                  <a:tcPr/>
                </a:tc>
                <a:tc>
                  <a:txBody>
                    <a:bodyPr/>
                    <a:lstStyle/>
                    <a:p>
                      <a:r>
                        <a:rPr lang="en-GB" dirty="0">
                          <a:solidFill>
                            <a:schemeClr val="accent6">
                              <a:lumMod val="50000"/>
                            </a:schemeClr>
                          </a:solidFill>
                          <a:latin typeface="Century Gothic" panose="020B0502020202020204" pitchFamily="34" charset="0"/>
                        </a:rPr>
                        <a:t>The aging process begins with some loss of strength and stamina, women go through menopause.</a:t>
                      </a:r>
                    </a:p>
                  </a:txBody>
                  <a:tcPr/>
                </a:tc>
                <a:extLst>
                  <a:ext uri="{0D108BD9-81ED-4DB2-BD59-A6C34878D82A}">
                    <a16:rowId xmlns:a16="http://schemas.microsoft.com/office/drawing/2014/main" val="3402704038"/>
                  </a:ext>
                </a:extLst>
              </a:tr>
              <a:tr h="370840">
                <a:tc>
                  <a:txBody>
                    <a:bodyPr/>
                    <a:lstStyle/>
                    <a:p>
                      <a:r>
                        <a:rPr lang="en-GB" b="1" dirty="0">
                          <a:solidFill>
                            <a:schemeClr val="accent6">
                              <a:lumMod val="50000"/>
                            </a:schemeClr>
                          </a:solidFill>
                          <a:latin typeface="Century Gothic" panose="020B0502020202020204" pitchFamily="34" charset="0"/>
                        </a:rPr>
                        <a:t>Later Adulthood</a:t>
                      </a:r>
                    </a:p>
                  </a:txBody>
                  <a:tcPr/>
                </a:tc>
                <a:tc>
                  <a:txBody>
                    <a:bodyPr/>
                    <a:lstStyle/>
                    <a:p>
                      <a:r>
                        <a:rPr lang="en-GB" dirty="0">
                          <a:solidFill>
                            <a:schemeClr val="accent6">
                              <a:lumMod val="50000"/>
                            </a:schemeClr>
                          </a:solidFill>
                          <a:latin typeface="Century Gothic" panose="020B0502020202020204" pitchFamily="34" charset="0"/>
                        </a:rPr>
                        <a:t>65 years onwards</a:t>
                      </a:r>
                    </a:p>
                  </a:txBody>
                  <a:tcPr/>
                </a:tc>
                <a:tc>
                  <a:txBody>
                    <a:bodyPr/>
                    <a:lstStyle/>
                    <a:p>
                      <a:r>
                        <a:rPr lang="en-GB" dirty="0">
                          <a:solidFill>
                            <a:schemeClr val="accent6">
                              <a:lumMod val="50000"/>
                            </a:schemeClr>
                          </a:solidFill>
                          <a:latin typeface="Century Gothic" panose="020B0502020202020204" pitchFamily="34" charset="0"/>
                        </a:rPr>
                        <a:t>Aging continues with gradual loss of mobility, older adults experience height loss; a few centimetres</a:t>
                      </a:r>
                    </a:p>
                  </a:txBody>
                  <a:tcPr/>
                </a:tc>
                <a:extLst>
                  <a:ext uri="{0D108BD9-81ED-4DB2-BD59-A6C34878D82A}">
                    <a16:rowId xmlns:a16="http://schemas.microsoft.com/office/drawing/2014/main" val="860128009"/>
                  </a:ext>
                </a:extLst>
              </a:tr>
            </a:tbl>
          </a:graphicData>
        </a:graphic>
      </p:graphicFrame>
    </p:spTree>
    <p:extLst>
      <p:ext uri="{BB962C8B-B14F-4D97-AF65-F5344CB8AC3E}">
        <p14:creationId xmlns:p14="http://schemas.microsoft.com/office/powerpoint/2010/main" val="373037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very high confidence">
            <a:extLst>
              <a:ext uri="{FF2B5EF4-FFF2-40B4-BE49-F238E27FC236}">
                <a16:creationId xmlns:a16="http://schemas.microsoft.com/office/drawing/2014/main" id="{B4E80986-F35C-4A73-B573-80A8391C093F}"/>
              </a:ext>
            </a:extLst>
          </p:cNvPr>
          <p:cNvPicPr>
            <a:picLocks noChangeAspect="1"/>
          </p:cNvPicPr>
          <p:nvPr/>
        </p:nvPicPr>
        <p:blipFill rotWithShape="1">
          <a:blip r:embed="rId2"/>
          <a:srcRect b="7025"/>
          <a:stretch/>
        </p:blipFill>
        <p:spPr>
          <a:xfrm>
            <a:off x="20" y="10"/>
            <a:ext cx="12191980" cy="6857990"/>
          </a:xfrm>
          <a:prstGeom prst="rect">
            <a:avLst/>
          </a:prstGeom>
        </p:spPr>
      </p:pic>
      <p:graphicFrame>
        <p:nvGraphicFramePr>
          <p:cNvPr id="6" name="Table 5">
            <a:extLst>
              <a:ext uri="{FF2B5EF4-FFF2-40B4-BE49-F238E27FC236}">
                <a16:creationId xmlns:a16="http://schemas.microsoft.com/office/drawing/2014/main" id="{D14D5B06-8D79-4CFC-88E5-F73EBE6616A4}"/>
              </a:ext>
            </a:extLst>
          </p:cNvPr>
          <p:cNvGraphicFramePr>
            <a:graphicFrameLocks noGrp="1"/>
          </p:cNvGraphicFramePr>
          <p:nvPr/>
        </p:nvGraphicFramePr>
        <p:xfrm>
          <a:off x="6690360" y="4028503"/>
          <a:ext cx="5029200" cy="261797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5029200">
                  <a:extLst>
                    <a:ext uri="{9D8B030D-6E8A-4147-A177-3AD203B41FA5}">
                      <a16:colId xmlns:a16="http://schemas.microsoft.com/office/drawing/2014/main" val="2543528943"/>
                    </a:ext>
                  </a:extLst>
                </a:gridCol>
              </a:tblGrid>
              <a:tr h="0">
                <a:tc>
                  <a:txBody>
                    <a:bodyPr/>
                    <a:lstStyle/>
                    <a:p>
                      <a:pPr>
                        <a:lnSpc>
                          <a:spcPct val="107000"/>
                        </a:lnSpc>
                        <a:spcAft>
                          <a:spcPts val="0"/>
                        </a:spcAft>
                        <a:tabLst>
                          <a:tab pos="540385" algn="l"/>
                        </a:tabLst>
                      </a:pPr>
                      <a:r>
                        <a:rPr lang="en-GB" sz="1800" dirty="0">
                          <a:effectLst/>
                          <a:latin typeface="Century Gothic" panose="020B0502020202020204" pitchFamily="34" charset="0"/>
                        </a:rPr>
                        <a:t>Centile line explained…..</a:t>
                      </a:r>
                    </a:p>
                    <a:p>
                      <a:pPr>
                        <a:lnSpc>
                          <a:spcPct val="107000"/>
                        </a:lnSpc>
                        <a:spcAft>
                          <a:spcPts val="0"/>
                        </a:spcAft>
                        <a:tabLst>
                          <a:tab pos="540385" algn="l"/>
                        </a:tabLst>
                      </a:pPr>
                      <a:r>
                        <a:rPr lang="en-GB" sz="1800" dirty="0">
                          <a:effectLst/>
                          <a:latin typeface="Century Gothic" panose="020B0502020202020204" pitchFamily="34" charset="0"/>
                        </a:rPr>
                        <a:t>If a child's weight is at the 50th percentile line, that means that out of 100 normal children her age, 50 will be bigger than she is and 50 smaller. Similarly, if she is in the 75th percentile, that means that she is bigger than 75 children and smaller than only 25, compared with 100 children her age.</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956180"/>
                  </a:ext>
                </a:extLst>
              </a:tr>
            </a:tbl>
          </a:graphicData>
        </a:graphic>
      </p:graphicFrame>
    </p:spTree>
    <p:extLst>
      <p:ext uri="{BB962C8B-B14F-4D97-AF65-F5344CB8AC3E}">
        <p14:creationId xmlns:p14="http://schemas.microsoft.com/office/powerpoint/2010/main" val="221981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64B1F3-4CEF-4C4B-A3B6-25051982D4D7}"/>
              </a:ext>
            </a:extLst>
          </p:cNvPr>
          <p:cNvPicPr>
            <a:picLocks noChangeAspect="1"/>
          </p:cNvPicPr>
          <p:nvPr/>
        </p:nvPicPr>
        <p:blipFill rotWithShape="1">
          <a:blip r:embed="rId2"/>
          <a:srcRect b="15730"/>
          <a:stretch/>
        </p:blipFill>
        <p:spPr>
          <a:xfrm>
            <a:off x="20" y="10"/>
            <a:ext cx="12191980" cy="685799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A167C85-9109-450D-A376-DF9569BEE73D}"/>
              </a:ext>
            </a:extLst>
          </p:cNvPr>
          <p:cNvSpPr txBox="1"/>
          <p:nvPr/>
        </p:nvSpPr>
        <p:spPr>
          <a:xfrm>
            <a:off x="4541520" y="4191000"/>
            <a:ext cx="5821680" cy="2308324"/>
          </a:xfrm>
          <a:prstGeom prst="rect">
            <a:avLst/>
          </a:prstGeom>
          <a:solidFill>
            <a:srgbClr val="E7FFE7"/>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r>
              <a:rPr lang="en-GB" dirty="0">
                <a:solidFill>
                  <a:schemeClr val="accent6">
                    <a:lumMod val="50000"/>
                  </a:schemeClr>
                </a:solidFill>
                <a:latin typeface="Century Gothic" panose="020B0502020202020204" pitchFamily="34" charset="0"/>
              </a:rPr>
              <a:t>A percentile (or a </a:t>
            </a:r>
            <a:r>
              <a:rPr lang="en-GB" b="1" dirty="0">
                <a:solidFill>
                  <a:schemeClr val="accent6">
                    <a:lumMod val="50000"/>
                  </a:schemeClr>
                </a:solidFill>
                <a:latin typeface="Century Gothic" panose="020B0502020202020204" pitchFamily="34" charset="0"/>
              </a:rPr>
              <a:t>centile</a:t>
            </a:r>
            <a:r>
              <a:rPr lang="en-GB" dirty="0">
                <a:solidFill>
                  <a:schemeClr val="accent6">
                    <a:lumMod val="50000"/>
                  </a:schemeClr>
                </a:solidFill>
                <a:latin typeface="Century Gothic" panose="020B0502020202020204" pitchFamily="34" charset="0"/>
              </a:rPr>
              <a:t>) is a measure used in statistics indicating the value below which a given percentage of observations in a group of observations fall. The higher the percentile number, the bigger your baby is compared to other babies her same age. If your baby is in the 50th percentile for length, that </a:t>
            </a:r>
            <a:r>
              <a:rPr lang="en-GB" b="1" dirty="0">
                <a:solidFill>
                  <a:schemeClr val="accent6">
                    <a:lumMod val="50000"/>
                  </a:schemeClr>
                </a:solidFill>
                <a:latin typeface="Century Gothic" panose="020B0502020202020204" pitchFamily="34" charset="0"/>
              </a:rPr>
              <a:t>means</a:t>
            </a:r>
            <a:r>
              <a:rPr lang="en-GB" dirty="0">
                <a:solidFill>
                  <a:schemeClr val="accent6">
                    <a:lumMod val="50000"/>
                  </a:schemeClr>
                </a:solidFill>
                <a:latin typeface="Century Gothic" panose="020B0502020202020204" pitchFamily="34" charset="0"/>
              </a:rPr>
              <a:t> he/she falls right in the middle of the pack</a:t>
            </a:r>
          </a:p>
        </p:txBody>
      </p:sp>
    </p:spTree>
    <p:extLst>
      <p:ext uri="{BB962C8B-B14F-4D97-AF65-F5344CB8AC3E}">
        <p14:creationId xmlns:p14="http://schemas.microsoft.com/office/powerpoint/2010/main" val="318464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A close up of a map&#10;&#10;Description generated with high confidence">
            <a:extLst>
              <a:ext uri="{FF2B5EF4-FFF2-40B4-BE49-F238E27FC236}">
                <a16:creationId xmlns:a16="http://schemas.microsoft.com/office/drawing/2014/main" id="{DE4038DF-B8DC-4F97-AA58-F331E4C7D89F}"/>
              </a:ext>
            </a:extLst>
          </p:cNvPr>
          <p:cNvPicPr>
            <a:picLocks noGrp="1" noChangeAspect="1"/>
          </p:cNvPicPr>
          <p:nvPr>
            <p:ph idx="1"/>
          </p:nvPr>
        </p:nvPicPr>
        <p:blipFill rotWithShape="1">
          <a:blip r:embed="rId2"/>
          <a:srcRect b="17583"/>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FF0D9D3-DEBE-491F-8A65-5634AD4A9C28}"/>
              </a:ext>
            </a:extLst>
          </p:cNvPr>
          <p:cNvSpPr txBox="1"/>
          <p:nvPr/>
        </p:nvSpPr>
        <p:spPr>
          <a:xfrm>
            <a:off x="6705600" y="4526280"/>
            <a:ext cx="4465320" cy="2031325"/>
          </a:xfrm>
          <a:prstGeom prst="rect">
            <a:avLst/>
          </a:prstGeom>
          <a:solidFill>
            <a:srgbClr val="E7FFE7"/>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GB" dirty="0">
                <a:solidFill>
                  <a:schemeClr val="accent6">
                    <a:lumMod val="50000"/>
                  </a:schemeClr>
                </a:solidFill>
                <a:latin typeface="Century Gothic" panose="020B0502020202020204" pitchFamily="34" charset="0"/>
              </a:rPr>
              <a:t>A </a:t>
            </a:r>
            <a:r>
              <a:rPr lang="en-GB" b="1" dirty="0">
                <a:solidFill>
                  <a:schemeClr val="accent6">
                    <a:lumMod val="50000"/>
                  </a:schemeClr>
                </a:solidFill>
                <a:latin typeface="Century Gothic" panose="020B0502020202020204" pitchFamily="34" charset="0"/>
              </a:rPr>
              <a:t>growth chart</a:t>
            </a:r>
            <a:r>
              <a:rPr lang="en-GB" dirty="0">
                <a:solidFill>
                  <a:schemeClr val="accent6">
                    <a:lumMod val="50000"/>
                  </a:schemeClr>
                </a:solidFill>
                <a:latin typeface="Century Gothic" panose="020B0502020202020204" pitchFamily="34" charset="0"/>
              </a:rPr>
              <a:t> is used by paediatricians and other health care providers to follow a child's </a:t>
            </a:r>
            <a:r>
              <a:rPr lang="en-GB" b="1" dirty="0">
                <a:solidFill>
                  <a:schemeClr val="accent6">
                    <a:lumMod val="50000"/>
                  </a:schemeClr>
                </a:solidFill>
                <a:latin typeface="Century Gothic" panose="020B0502020202020204" pitchFamily="34" charset="0"/>
              </a:rPr>
              <a:t>growth</a:t>
            </a:r>
            <a:r>
              <a:rPr lang="en-GB" dirty="0">
                <a:solidFill>
                  <a:schemeClr val="accent6">
                    <a:lumMod val="50000"/>
                  </a:schemeClr>
                </a:solidFill>
                <a:latin typeface="Century Gothic" panose="020B0502020202020204" pitchFamily="34" charset="0"/>
              </a:rPr>
              <a:t> over time. </a:t>
            </a:r>
            <a:r>
              <a:rPr lang="en-GB" b="1" dirty="0">
                <a:solidFill>
                  <a:schemeClr val="accent6">
                    <a:lumMod val="50000"/>
                  </a:schemeClr>
                </a:solidFill>
                <a:latin typeface="Century Gothic" panose="020B0502020202020204" pitchFamily="34" charset="0"/>
              </a:rPr>
              <a:t>Growth charts</a:t>
            </a:r>
            <a:r>
              <a:rPr lang="en-GB" dirty="0">
                <a:solidFill>
                  <a:schemeClr val="accent6">
                    <a:lumMod val="50000"/>
                  </a:schemeClr>
                </a:solidFill>
                <a:latin typeface="Century Gothic" panose="020B0502020202020204" pitchFamily="34" charset="0"/>
              </a:rPr>
              <a:t> have been constructed by observing the </a:t>
            </a:r>
            <a:r>
              <a:rPr lang="en-GB" b="1" dirty="0">
                <a:solidFill>
                  <a:schemeClr val="accent6">
                    <a:lumMod val="50000"/>
                  </a:schemeClr>
                </a:solidFill>
                <a:latin typeface="Century Gothic" panose="020B0502020202020204" pitchFamily="34" charset="0"/>
              </a:rPr>
              <a:t>growth</a:t>
            </a:r>
            <a:r>
              <a:rPr lang="en-GB" dirty="0">
                <a:solidFill>
                  <a:schemeClr val="accent6">
                    <a:lumMod val="50000"/>
                  </a:schemeClr>
                </a:solidFill>
                <a:latin typeface="Century Gothic" panose="020B0502020202020204" pitchFamily="34" charset="0"/>
              </a:rPr>
              <a:t> of large numbers of normal children over time.</a:t>
            </a:r>
          </a:p>
        </p:txBody>
      </p:sp>
    </p:spTree>
    <p:extLst>
      <p:ext uri="{BB962C8B-B14F-4D97-AF65-F5344CB8AC3E}">
        <p14:creationId xmlns:p14="http://schemas.microsoft.com/office/powerpoint/2010/main" val="185831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46A-F1E1-42BF-81BF-09E8EE3ABBA4}"/>
              </a:ext>
            </a:extLst>
          </p:cNvPr>
          <p:cNvSpPr>
            <a:spLocks noGrp="1"/>
          </p:cNvSpPr>
          <p:nvPr>
            <p:ph type="title"/>
          </p:nvPr>
        </p:nvSpPr>
        <p:spPr/>
        <p:txBody>
          <a:bodyPr>
            <a:normAutofit/>
          </a:bodyPr>
          <a:lstStyle/>
          <a:p>
            <a:r>
              <a:rPr lang="en-GB" sz="50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Head proportion in growth</a:t>
            </a:r>
          </a:p>
        </p:txBody>
      </p:sp>
      <p:pic>
        <p:nvPicPr>
          <p:cNvPr id="4" name="Content Placeholder 3">
            <a:extLst>
              <a:ext uri="{FF2B5EF4-FFF2-40B4-BE49-F238E27FC236}">
                <a16:creationId xmlns:a16="http://schemas.microsoft.com/office/drawing/2014/main" id="{720127A0-6F56-4CED-B42F-94E13CCD9A88}"/>
              </a:ext>
            </a:extLst>
          </p:cNvPr>
          <p:cNvPicPr>
            <a:picLocks noGrp="1" noChangeAspect="1"/>
          </p:cNvPicPr>
          <p:nvPr>
            <p:ph idx="1"/>
          </p:nvPr>
        </p:nvPicPr>
        <p:blipFill>
          <a:blip r:embed="rId2"/>
          <a:stretch>
            <a:fillRect/>
          </a:stretch>
        </p:blipFill>
        <p:spPr>
          <a:xfrm>
            <a:off x="1097280" y="1690688"/>
            <a:ext cx="8451009" cy="4736776"/>
          </a:xfrm>
          <a:prstGeom prst="rect">
            <a:avLst/>
          </a:prstGeom>
        </p:spPr>
      </p:pic>
    </p:spTree>
    <p:extLst>
      <p:ext uri="{BB962C8B-B14F-4D97-AF65-F5344CB8AC3E}">
        <p14:creationId xmlns:p14="http://schemas.microsoft.com/office/powerpoint/2010/main" val="422829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9A5C-6362-434B-9F65-12287742735A}"/>
              </a:ext>
            </a:extLst>
          </p:cNvPr>
          <p:cNvSpPr>
            <a:spLocks noGrp="1"/>
          </p:cNvSpPr>
          <p:nvPr>
            <p:ph type="title"/>
          </p:nvPr>
        </p:nvSpPr>
        <p:spPr>
          <a:xfrm>
            <a:off x="838200" y="365125"/>
            <a:ext cx="10515600" cy="1325563"/>
          </a:xfrm>
        </p:spPr>
        <p:txBody>
          <a:bodyPr>
            <a:normAutofit/>
          </a:bodyPr>
          <a:lstStyle/>
          <a:p>
            <a:r>
              <a:rPr lang="en-GB" sz="6600" b="1">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Health Visitors role</a:t>
            </a:r>
            <a:endParaRPr lang="en-GB" sz="66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53649191-7471-4ED0-8A23-4E80741970FB}"/>
              </a:ext>
            </a:extLst>
          </p:cNvPr>
          <p:cNvPicPr>
            <a:picLocks noChangeAspect="1"/>
          </p:cNvPicPr>
          <p:nvPr/>
        </p:nvPicPr>
        <p:blipFill>
          <a:blip r:embed="rId2"/>
          <a:stretch>
            <a:fillRect/>
          </a:stretch>
        </p:blipFill>
        <p:spPr>
          <a:xfrm>
            <a:off x="1008698" y="1690688"/>
            <a:ext cx="5911804" cy="43462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259B7B1-319D-458F-91CE-D75850A1C204}"/>
              </a:ext>
            </a:extLst>
          </p:cNvPr>
          <p:cNvSpPr txBox="1"/>
          <p:nvPr/>
        </p:nvSpPr>
        <p:spPr>
          <a:xfrm>
            <a:off x="7543800" y="2560320"/>
            <a:ext cx="3931920" cy="3416320"/>
          </a:xfrm>
          <a:prstGeom prst="rect">
            <a:avLst/>
          </a:prstGeom>
          <a:solidFill>
            <a:srgbClr val="E7FFE7"/>
          </a:solidFill>
          <a:effectLst>
            <a:outerShdw blurRad="50800" dist="38100" dir="2700000" algn="tl" rotWithShape="0">
              <a:prstClr val="black">
                <a:alpha val="40000"/>
              </a:prstClr>
            </a:outerShdw>
          </a:effectLst>
        </p:spPr>
        <p:txBody>
          <a:bodyPr wrap="square" rtlCol="0">
            <a:spAutoFit/>
          </a:bodyPr>
          <a:lstStyle/>
          <a:p>
            <a:r>
              <a:rPr lang="en-GB" sz="2400" dirty="0">
                <a:solidFill>
                  <a:schemeClr val="accent6">
                    <a:lumMod val="50000"/>
                  </a:schemeClr>
                </a:solidFill>
                <a:latin typeface="Century Gothic" panose="020B0502020202020204" pitchFamily="34" charset="0"/>
              </a:rPr>
              <a:t>The child will have an allocated health visitor that is attached to their GP. They will hold baby clinics for weighing and measuring at the surgery and also carry out timed home visits, recording in the red book.</a:t>
            </a:r>
          </a:p>
        </p:txBody>
      </p:sp>
    </p:spTree>
    <p:extLst>
      <p:ext uri="{BB962C8B-B14F-4D97-AF65-F5344CB8AC3E}">
        <p14:creationId xmlns:p14="http://schemas.microsoft.com/office/powerpoint/2010/main" val="3380019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9AAE4A2B5BC4296B4577ECD77BCFC" ma:contentTypeVersion="4" ma:contentTypeDescription="Create a new document." ma:contentTypeScope="" ma:versionID="6eed0a0b1948d461fef44afd0a72ccf8">
  <xsd:schema xmlns:xsd="http://www.w3.org/2001/XMLSchema" xmlns:xs="http://www.w3.org/2001/XMLSchema" xmlns:p="http://schemas.microsoft.com/office/2006/metadata/properties" xmlns:ns2="fcb99e63-0799-4702-a11c-82f5e458e2c9" targetNamespace="http://schemas.microsoft.com/office/2006/metadata/properties" ma:root="true" ma:fieldsID="86498f3865702d26ea01129a783fbc97" ns2:_="">
    <xsd:import namespace="fcb99e63-0799-4702-a11c-82f5e458e2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99e63-0799-4702-a11c-82f5e458e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3D6BE9-9F78-43AE-B038-F20ACDD79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99e63-0799-4702-a11c-82f5e458e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196ED-A6FA-46BB-8CE8-18D5918D986F}">
  <ds:schemaRefs>
    <ds:schemaRef ds:uri="http://purl.org/dc/terms/"/>
    <ds:schemaRef ds:uri="http://schemas.microsoft.com/office/2006/documentManagement/types"/>
    <ds:schemaRef ds:uri="http://purl.org/dc/dcmitype/"/>
    <ds:schemaRef ds:uri="fcb99e63-0799-4702-a11c-82f5e458e2c9"/>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4870BA-0387-463B-B87F-06AA7C9B9D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885</Words>
  <Application>Microsoft Office PowerPoint</Application>
  <PresentationFormat>Widescreen</PresentationFormat>
  <Paragraphs>97</Paragraphs>
  <Slides>23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Times New Roman</vt:lpstr>
      <vt:lpstr>Office Theme</vt:lpstr>
      <vt:lpstr>PowerPoint Presentation</vt:lpstr>
      <vt:lpstr>Human Life Span</vt:lpstr>
      <vt:lpstr>Lifespan stages</vt:lpstr>
      <vt:lpstr>Lifespan stages</vt:lpstr>
      <vt:lpstr>PowerPoint Presentation</vt:lpstr>
      <vt:lpstr>PowerPoint Presentation</vt:lpstr>
      <vt:lpstr>PowerPoint Presentation</vt:lpstr>
      <vt:lpstr>Head proportion in growth</vt:lpstr>
      <vt:lpstr>Health Visitors role</vt:lpstr>
      <vt:lpstr>Primitive &amp; postural reflexes</vt:lpstr>
      <vt:lpstr>Permanent and primitive reflexes</vt:lpstr>
      <vt:lpstr>PowerPoint Presentation</vt:lpstr>
      <vt:lpstr>PowerPoint Presentation</vt:lpstr>
      <vt:lpstr>PowerPoint Presentation</vt:lpstr>
      <vt:lpstr>Gross motor skills</vt:lpstr>
      <vt:lpstr>Fine motor skills; 0-2 years</vt:lpstr>
      <vt:lpstr>Gross vs fine motor skills- Which are fine and which are gross? (predict before next slide!)</vt:lpstr>
      <vt:lpstr>Gross vs fine motor skills- Which are fine and which are gross? (bold are fine)</vt:lpstr>
      <vt:lpstr>Mobility</vt:lpstr>
      <vt:lpstr>Mobility</vt:lpstr>
      <vt:lpstr>PowerPoint Presentation</vt:lpstr>
      <vt:lpstr>American, slightly different to UK</vt:lpstr>
      <vt:lpstr>Revision task; Use BTEC Text book page 6 to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A Orviss</dc:creator>
  <cp:lastModifiedBy>Joanna Oldham</cp:lastModifiedBy>
  <cp:revision>4</cp:revision>
  <dcterms:created xsi:type="dcterms:W3CDTF">2020-04-29T20:58:14Z</dcterms:created>
  <dcterms:modified xsi:type="dcterms:W3CDTF">2020-05-12T10:37:58Z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0x0101009E09AAE4A2B5BC4296B4577ECD77BCFC</vt:lpwstr>
  </property>
</Properties>
</file>